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32" r:id="rId4"/>
    <p:sldMasterId id="2147484274" r:id="rId5"/>
  </p:sldMasterIdLst>
  <p:notesMasterIdLst>
    <p:notesMasterId r:id="rId27"/>
  </p:notesMasterIdLst>
  <p:handoutMasterIdLst>
    <p:handoutMasterId r:id="rId28"/>
  </p:handoutMasterIdLst>
  <p:sldIdLst>
    <p:sldId id="438" r:id="rId6"/>
    <p:sldId id="470" r:id="rId7"/>
    <p:sldId id="471" r:id="rId8"/>
    <p:sldId id="472" r:id="rId9"/>
    <p:sldId id="473" r:id="rId10"/>
    <p:sldId id="426" r:id="rId11"/>
    <p:sldId id="450" r:id="rId12"/>
    <p:sldId id="468" r:id="rId13"/>
    <p:sldId id="475" r:id="rId14"/>
    <p:sldId id="458" r:id="rId15"/>
    <p:sldId id="476" r:id="rId16"/>
    <p:sldId id="477" r:id="rId17"/>
    <p:sldId id="478" r:id="rId18"/>
    <p:sldId id="479" r:id="rId19"/>
    <p:sldId id="480" r:id="rId20"/>
    <p:sldId id="425" r:id="rId21"/>
    <p:sldId id="481" r:id="rId22"/>
    <p:sldId id="482" r:id="rId23"/>
    <p:sldId id="467" r:id="rId24"/>
    <p:sldId id="466" r:id="rId25"/>
    <p:sldId id="48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elle Buss" initials="MB"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546D"/>
    <a:srgbClr val="FBCA58"/>
    <a:srgbClr val="692B7D"/>
    <a:srgbClr val="472A50"/>
    <a:srgbClr val="6E407C"/>
    <a:srgbClr val="2F556E"/>
    <a:srgbClr val="A672B6"/>
    <a:srgbClr val="FFFFFF"/>
    <a:srgbClr val="7E498E"/>
    <a:srgbClr val="94CB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50" autoAdjust="0"/>
    <p:restoredTop sz="85588" autoAdjust="0"/>
  </p:normalViewPr>
  <p:slideViewPr>
    <p:cSldViewPr snapToGrid="0" snapToObjects="1">
      <p:cViewPr varScale="1">
        <p:scale>
          <a:sx n="65" d="100"/>
          <a:sy n="65" d="100"/>
        </p:scale>
        <p:origin x="966" y="78"/>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7" d="100"/>
          <a:sy n="77" d="100"/>
        </p:scale>
        <p:origin x="2592"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ARDS Michael [Southern River College]" userId="f9e3ea26-6dd9-4feb-84ad-f5fc9616dbb4" providerId="ADAL" clId="{0E258A43-0DA6-4A11-92C6-854E27FB257E}"/>
    <pc:docChg chg="sldOrd">
      <pc:chgData name="BEARDS Michael [Southern River College]" userId="f9e3ea26-6dd9-4feb-84ad-f5fc9616dbb4" providerId="ADAL" clId="{0E258A43-0DA6-4A11-92C6-854E27FB257E}" dt="2023-04-30T11:32:12.338" v="0" actId="20578"/>
      <pc:docMkLst>
        <pc:docMk/>
      </pc:docMkLst>
      <pc:sldChg chg="ord">
        <pc:chgData name="BEARDS Michael [Southern River College]" userId="f9e3ea26-6dd9-4feb-84ad-f5fc9616dbb4" providerId="ADAL" clId="{0E258A43-0DA6-4A11-92C6-854E27FB257E}" dt="2023-04-30T11:32:12.338" v="0" actId="20578"/>
        <pc:sldMkLst>
          <pc:docMk/>
          <pc:sldMk cId="78674630" sldId="47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8E4B7C-96ED-E449-9693-B655C4671FD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28D809C4-E54C-A54E-B9F4-56C375E0D8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53AD932-3578-6E4B-810C-4CF7533A983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A9B4CA-DA29-0849-8519-4B81F4CE08AD}" type="slidenum">
              <a:rPr lang="en-US" smtClean="0"/>
              <a:t>‹#›</a:t>
            </a:fld>
            <a:endParaRPr lang="en-US"/>
          </a:p>
        </p:txBody>
      </p:sp>
      <p:sp>
        <p:nvSpPr>
          <p:cNvPr id="6" name="Date Placeholder 5">
            <a:extLst>
              <a:ext uri="{FF2B5EF4-FFF2-40B4-BE49-F238E27FC236}">
                <a16:creationId xmlns:a16="http://schemas.microsoft.com/office/drawing/2014/main" id="{27115A18-6E6E-F748-9363-1DB667F252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89F1C8-9A67-204B-8DB6-6C2E5B2C92D6}" type="datetimeFigureOut">
              <a:rPr lang="en-US" smtClean="0"/>
              <a:t>4/30/2023</a:t>
            </a:fld>
            <a:endParaRPr lang="en-US"/>
          </a:p>
        </p:txBody>
      </p:sp>
    </p:spTree>
    <p:extLst>
      <p:ext uri="{BB962C8B-B14F-4D97-AF65-F5344CB8AC3E}">
        <p14:creationId xmlns:p14="http://schemas.microsoft.com/office/powerpoint/2010/main" val="163153134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g>
</file>

<file path=ppt/media/image3.jpg>
</file>

<file path=ppt/media/image4.jpg>
</file>

<file path=ppt/media/image5.png>
</file>

<file path=ppt/media/image6.jpeg>
</file>

<file path=ppt/media/image7.jpe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AAB6C6-360D-448E-B12B-FCD285160A81}" type="datetimeFigureOut">
              <a:rPr lang="en-AU" smtClean="0"/>
              <a:t>30/04/2023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B756B8-97A8-4FA1-B26A-2500BA5D4D05}" type="slidenum">
              <a:rPr lang="en-AU" smtClean="0"/>
              <a:t>‹#›</a:t>
            </a:fld>
            <a:endParaRPr lang="en-AU"/>
          </a:p>
        </p:txBody>
      </p:sp>
    </p:spTree>
    <p:extLst>
      <p:ext uri="{BB962C8B-B14F-4D97-AF65-F5344CB8AC3E}">
        <p14:creationId xmlns:p14="http://schemas.microsoft.com/office/powerpoint/2010/main" val="1866448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https://www.youtube.com/shorts/0ZCifMan9z4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10</a:t>
            </a:fld>
            <a:endParaRPr lang="en-AU"/>
          </a:p>
        </p:txBody>
      </p:sp>
    </p:spTree>
    <p:extLst>
      <p:ext uri="{BB962C8B-B14F-4D97-AF65-F5344CB8AC3E}">
        <p14:creationId xmlns:p14="http://schemas.microsoft.com/office/powerpoint/2010/main" val="3398374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B5B756B8-97A8-4FA1-B26A-2500BA5D4D05}" type="slidenum">
              <a:rPr lang="en-AU" smtClean="0"/>
              <a:t>11</a:t>
            </a:fld>
            <a:endParaRPr lang="en-AU"/>
          </a:p>
        </p:txBody>
      </p:sp>
    </p:spTree>
    <p:extLst>
      <p:ext uri="{BB962C8B-B14F-4D97-AF65-F5344CB8AC3E}">
        <p14:creationId xmlns:p14="http://schemas.microsoft.com/office/powerpoint/2010/main" val="16026412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https://www.youtube.com/shorts/8M_RKeDxeLs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15</a:t>
            </a:fld>
            <a:endParaRPr lang="en-AU"/>
          </a:p>
        </p:txBody>
      </p:sp>
    </p:spTree>
    <p:extLst>
      <p:ext uri="{BB962C8B-B14F-4D97-AF65-F5344CB8AC3E}">
        <p14:creationId xmlns:p14="http://schemas.microsoft.com/office/powerpoint/2010/main" val="17215810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4.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4.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R) Daily Edit">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1572219"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Daily Edit</a:t>
            </a:r>
          </a:p>
        </p:txBody>
      </p:sp>
      <p:sp>
        <p:nvSpPr>
          <p:cNvPr id="6" name="TextBox 5">
            <a:extLst>
              <a:ext uri="{FF2B5EF4-FFF2-40B4-BE49-F238E27FC236}">
                <a16:creationId xmlns:a16="http://schemas.microsoft.com/office/drawing/2014/main" id="{8BA40631-C083-AD47-B428-316584A39680}"/>
              </a:ext>
            </a:extLst>
          </p:cNvPr>
          <p:cNvSpPr txBox="1"/>
          <p:nvPr userDrawn="1"/>
        </p:nvSpPr>
        <p:spPr>
          <a:xfrm>
            <a:off x="1867437" y="208655"/>
            <a:ext cx="10004958" cy="515263"/>
          </a:xfrm>
          <a:prstGeom prst="rect">
            <a:avLst/>
          </a:prstGeom>
          <a:noFill/>
          <a:ln>
            <a:noFill/>
          </a:ln>
        </p:spPr>
        <p:txBody>
          <a:bodyPr wrap="square" rtlCol="0" anchor="ctr">
            <a:normAutofit/>
          </a:bodyPr>
          <a:lstStyle/>
          <a:p>
            <a:r>
              <a:rPr lang="en-US" sz="2400" b="1" i="0" dirty="0">
                <a:solidFill>
                  <a:srgbClr val="2E546D"/>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Enter in your task</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671043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R) Apply">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2E546D"/>
          </a:solidFill>
        </p:spPr>
        <p:txBody>
          <a:bodyPr wrap="square" rtlCol="0" anchor="ctr">
            <a:noAutofit/>
          </a:bodyPr>
          <a:lstStyle/>
          <a:p>
            <a:pPr algn="l"/>
            <a:r>
              <a:rPr lang="en-US" sz="1600" b="1" i="0" dirty="0">
                <a:solidFill>
                  <a:srgbClr val="FBCA58"/>
                </a:solidFill>
                <a:latin typeface="Century Gothic" panose="020B0502020202020204" pitchFamily="34" charset="0"/>
                <a:cs typeface="Futura Medium" panose="020B0602020204020303" pitchFamily="34" charset="-79"/>
              </a:rPr>
              <a:t>Apply</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5599"/>
            <a:ext cx="8954305" cy="1985962"/>
          </a:xfrm>
          <a:prstGeom prst="rect">
            <a:avLst/>
          </a:prstGeo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Quickly check that all students can still complete the previous steps learnt.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302823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R)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1779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dirty="0"/>
              <a:t>Link previous learning, or a universal experience, to the topic being studied taught.  For example, key concepts already learnt in this unit, or something we all do in our lives that will connect to the learning.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a:p>
            <a:pPr lvl="0"/>
            <a:endParaRPr lang="en-US" dirty="0"/>
          </a:p>
        </p:txBody>
      </p:sp>
    </p:spTree>
    <p:extLst>
      <p:ext uri="{BB962C8B-B14F-4D97-AF65-F5344CB8AC3E}">
        <p14:creationId xmlns:p14="http://schemas.microsoft.com/office/powerpoint/2010/main" val="2220285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eneric Title Slide">
    <p:bg>
      <p:bgPr>
        <a:solidFill>
          <a:schemeClr val="bg1"/>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sp>
        <p:nvSpPr>
          <p:cNvPr id="3" name="Text Placeholder 2">
            <a:extLst>
              <a:ext uri="{FF2B5EF4-FFF2-40B4-BE49-F238E27FC236}">
                <a16:creationId xmlns:a16="http://schemas.microsoft.com/office/drawing/2014/main" id="{35918694-72DD-404C-BFE2-AE8FDFB6A47D}"/>
              </a:ext>
            </a:extLst>
          </p:cNvPr>
          <p:cNvSpPr>
            <a:spLocks noGrp="1"/>
          </p:cNvSpPr>
          <p:nvPr>
            <p:ph type="body" sz="quarter" idx="11" hasCustomPrompt="1"/>
          </p:nvPr>
        </p:nvSpPr>
        <p:spPr>
          <a:xfrm>
            <a:off x="295219" y="1019162"/>
            <a:ext cx="2630862" cy="538162"/>
          </a:xfrm>
          <a:prstGeom prst="rect">
            <a:avLst/>
          </a:prstGeom>
          <a:solidFill>
            <a:srgbClr val="2E546D"/>
          </a:solidFill>
        </p:spPr>
        <p:txBody>
          <a:bodyPr/>
          <a:lstStyle>
            <a:lvl1pPr marL="0" indent="0">
              <a:buNone/>
              <a:defRPr sz="3200" b="0"/>
            </a:lvl1pPr>
          </a:lstStyle>
          <a:p>
            <a:r>
              <a:rPr lang="en-US" sz="2800" b="1" i="0" dirty="0">
                <a:solidFill>
                  <a:srgbClr val="FBCA58"/>
                </a:solidFill>
                <a:latin typeface="Century Gothic" panose="020B0502020202020204" pitchFamily="34" charset="0"/>
                <a:cs typeface="Futura Medium" panose="020B0602020204020303" pitchFamily="34" charset="-79"/>
              </a:rPr>
              <a:t>Learning Goal</a:t>
            </a:r>
          </a:p>
        </p:txBody>
      </p:sp>
    </p:spTree>
    <p:extLst>
      <p:ext uri="{BB962C8B-B14F-4D97-AF65-F5344CB8AC3E}">
        <p14:creationId xmlns:p14="http://schemas.microsoft.com/office/powerpoint/2010/main" val="23702189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ic Content Slid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dirty="0"/>
              <a:t>Explain to the students why the learning of this content is important. </a:t>
            </a:r>
          </a:p>
          <a:p>
            <a:pPr lvl="0"/>
            <a:endParaRPr lang="en-US" dirty="0"/>
          </a:p>
          <a:p>
            <a:pPr lvl="0"/>
            <a:r>
              <a:rPr lang="en-US" dirty="0"/>
              <a:t>Click to add text. Delete textbox if unneeded. </a:t>
            </a:r>
          </a:p>
        </p:txBody>
      </p:sp>
      <p:sp>
        <p:nvSpPr>
          <p:cNvPr id="5" name="Text Placeholder 4">
            <a:extLst>
              <a:ext uri="{FF2B5EF4-FFF2-40B4-BE49-F238E27FC236}">
                <a16:creationId xmlns:a16="http://schemas.microsoft.com/office/drawing/2014/main" id="{26005884-EA56-4A5F-8C82-1956C2ADF2F8}"/>
              </a:ext>
            </a:extLst>
          </p:cNvPr>
          <p:cNvSpPr>
            <a:spLocks noGrp="1"/>
          </p:cNvSpPr>
          <p:nvPr>
            <p:ph type="body" sz="quarter" idx="17" hasCustomPrompt="1"/>
          </p:nvPr>
        </p:nvSpPr>
        <p:spPr>
          <a:xfrm>
            <a:off x="295275" y="595269"/>
            <a:ext cx="3779478" cy="319722"/>
          </a:xfrm>
          <a:prstGeom prst="rect">
            <a:avLst/>
          </a:prstGeom>
          <a:solidFill>
            <a:srgbClr val="FBCA58"/>
          </a:solidFill>
        </p:spPr>
        <p:txBody>
          <a:bodyPr/>
          <a:lstStyle>
            <a:lvl1pPr marL="0" indent="0">
              <a:buNone/>
              <a:defRPr sz="1600" b="1">
                <a:solidFill>
                  <a:srgbClr val="2E546D"/>
                </a:solidFill>
                <a:latin typeface="+mj-lt"/>
              </a:defRPr>
            </a:lvl1pPr>
            <a:lvl2pPr>
              <a:defRPr sz="1800"/>
            </a:lvl2pPr>
            <a:lvl3pPr>
              <a:defRPr sz="1600"/>
            </a:lvl3pPr>
            <a:lvl4pPr>
              <a:defRPr sz="1400"/>
            </a:lvl4pPr>
            <a:lvl5pPr>
              <a:defRPr sz="1400"/>
            </a:lvl5pPr>
          </a:lstStyle>
          <a:p>
            <a:pPr lvl="0"/>
            <a:r>
              <a:rPr lang="en-US" dirty="0"/>
              <a:t>Type Subheading here</a:t>
            </a:r>
          </a:p>
        </p:txBody>
      </p:sp>
    </p:spTree>
    <p:extLst>
      <p:ext uri="{BB962C8B-B14F-4D97-AF65-F5344CB8AC3E}">
        <p14:creationId xmlns:p14="http://schemas.microsoft.com/office/powerpoint/2010/main" val="34852791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36460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 Now">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1572219"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Do Now</a:t>
            </a:r>
          </a:p>
        </p:txBody>
      </p:sp>
      <p:sp>
        <p:nvSpPr>
          <p:cNvPr id="6" name="TextBox 5">
            <a:extLst>
              <a:ext uri="{FF2B5EF4-FFF2-40B4-BE49-F238E27FC236}">
                <a16:creationId xmlns:a16="http://schemas.microsoft.com/office/drawing/2014/main" id="{8BA40631-C083-AD47-B428-316584A39680}"/>
              </a:ext>
            </a:extLst>
          </p:cNvPr>
          <p:cNvSpPr txBox="1"/>
          <p:nvPr userDrawn="1"/>
        </p:nvSpPr>
        <p:spPr>
          <a:xfrm>
            <a:off x="1867437" y="224237"/>
            <a:ext cx="10004958" cy="499682"/>
          </a:xfrm>
          <a:prstGeom prst="rect">
            <a:avLst/>
          </a:prstGeom>
          <a:solidFill>
            <a:schemeClr val="bg1"/>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Enter in your task</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4092731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I) Learning Goal Setup">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2E546D"/>
          </a:solidFill>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Learning Goal</a:t>
            </a:r>
          </a:p>
        </p:txBody>
      </p:sp>
      <p:sp>
        <p:nvSpPr>
          <p:cNvPr id="9" name="TextBox 8">
            <a:extLst>
              <a:ext uri="{FF2B5EF4-FFF2-40B4-BE49-F238E27FC236}">
                <a16:creationId xmlns:a16="http://schemas.microsoft.com/office/drawing/2014/main" id="{DF9C2B4A-0943-CC42-BE38-4F715F7CAA2B}"/>
              </a:ext>
            </a:extLst>
          </p:cNvPr>
          <p:cNvSpPr txBox="1"/>
          <p:nvPr userDrawn="1"/>
        </p:nvSpPr>
        <p:spPr>
          <a:xfrm>
            <a:off x="517951" y="4565193"/>
            <a:ext cx="2734700" cy="1947917"/>
          </a:xfrm>
          <a:prstGeom prst="rect">
            <a:avLst/>
          </a:prstGeom>
          <a:noFill/>
        </p:spPr>
        <p:txBody>
          <a:bodyPr wrap="square" tIns="180000" rtlCol="0" anchor="t">
            <a:normAutofit/>
          </a:bodyPr>
          <a:lstStyle/>
          <a:p>
            <a:r>
              <a:rPr lang="en-US" sz="3600" b="1" i="0" dirty="0">
                <a:solidFill>
                  <a:srgbClr val="2E546D"/>
                </a:solidFill>
                <a:latin typeface="Calibri" panose="020F0502020204030204" pitchFamily="34" charset="0"/>
                <a:cs typeface="Calibri" panose="020F0502020204030204" pitchFamily="34" charset="0"/>
              </a:rPr>
              <a:t>Think </a:t>
            </a:r>
          </a:p>
          <a:p>
            <a:r>
              <a:rPr lang="en-US" sz="3600" b="1" i="0" dirty="0">
                <a:solidFill>
                  <a:srgbClr val="2E546D"/>
                </a:solidFill>
                <a:latin typeface="Calibri" panose="020F0502020204030204" pitchFamily="34" charset="0"/>
                <a:cs typeface="Calibri" panose="020F0502020204030204" pitchFamily="34" charset="0"/>
              </a:rPr>
              <a:t>Pair</a:t>
            </a:r>
          </a:p>
          <a:p>
            <a:r>
              <a:rPr lang="en-US" sz="3600" b="1" i="0" dirty="0">
                <a:solidFill>
                  <a:srgbClr val="2E546D"/>
                </a:solidFill>
                <a:latin typeface="Calibri" panose="020F0502020204030204" pitchFamily="34" charset="0"/>
                <a:cs typeface="Calibri" panose="020F0502020204030204" pitchFamily="34" charset="0"/>
              </a:rPr>
              <a:t>Share</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2503526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earning Goal Simple">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2E546D"/>
          </a:solidFill>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spTree>
    <p:extLst>
      <p:ext uri="{BB962C8B-B14F-4D97-AF65-F5344CB8AC3E}">
        <p14:creationId xmlns:p14="http://schemas.microsoft.com/office/powerpoint/2010/main" val="40040971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I)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2E546D"/>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814451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R) Daily Edit 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253E48-F01A-C040-9F45-1F9C5FDF10AA}"/>
              </a:ext>
            </a:extLst>
          </p:cNvPr>
          <p:cNvSpPr/>
          <p:nvPr userDrawn="1"/>
        </p:nvSpPr>
        <p:spPr>
          <a:xfrm>
            <a:off x="295219" y="1549400"/>
            <a:ext cx="11578126" cy="2929609"/>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b="1" i="0" dirty="0">
                <a:latin typeface="Century Gothic" panose="020B0502020202020204" pitchFamily="34" charset="0"/>
              </a:rPr>
              <a:t>SRC Core</a:t>
            </a:r>
            <a:r>
              <a:rPr lang="en-US" sz="7200" b="1" i="0" baseline="0" dirty="0">
                <a:latin typeface="Century Gothic" panose="020B0502020202020204" pitchFamily="34" charset="0"/>
              </a:rPr>
              <a:t> Standards</a:t>
            </a:r>
            <a:endParaRPr lang="en-US" sz="7200" b="1" i="0" dirty="0">
              <a:latin typeface="Century Gothic" panose="020B0502020202020204" pitchFamily="34" charset="0"/>
            </a:endParaRPr>
          </a:p>
        </p:txBody>
      </p:sp>
      <p:sp>
        <p:nvSpPr>
          <p:cNvPr id="5" name="TextBox 4">
            <a:extLst>
              <a:ext uri="{FF2B5EF4-FFF2-40B4-BE49-F238E27FC236}">
                <a16:creationId xmlns:a16="http://schemas.microsoft.com/office/drawing/2014/main" id="{3BD815F0-1745-0C4E-A5DC-70E741C78081}"/>
              </a:ext>
            </a:extLst>
          </p:cNvPr>
          <p:cNvSpPr txBox="1"/>
          <p:nvPr userDrawn="1"/>
        </p:nvSpPr>
        <p:spPr>
          <a:xfrm>
            <a:off x="295218" y="1011383"/>
            <a:ext cx="2106787" cy="538446"/>
          </a:xfrm>
          <a:prstGeom prst="rect">
            <a:avLst/>
          </a:prstGeom>
          <a:solidFill>
            <a:srgbClr val="2E546D"/>
          </a:solidFill>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Daily Review</a:t>
            </a:r>
          </a:p>
        </p:txBody>
      </p:sp>
    </p:spTree>
    <p:extLst>
      <p:ext uri="{BB962C8B-B14F-4D97-AF65-F5344CB8AC3E}">
        <p14:creationId xmlns:p14="http://schemas.microsoft.com/office/powerpoint/2010/main" val="8277499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I)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dirty="0">
                <a:solidFill>
                  <a:srgbClr val="2F556E"/>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212365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EI)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F556E"/>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BCA58"/>
          </a:solidFill>
          <a:ln>
            <a:noFill/>
          </a:ln>
        </p:spPr>
        <p:txBody>
          <a:bodyPr wrap="square" rtlCol="0" anchor="ctr">
            <a:normAutofit/>
          </a:bodyPr>
          <a:lstStyle/>
          <a:p>
            <a:r>
              <a:rPr lang="en-US" sz="2400" b="1" i="0" dirty="0">
                <a:solidFill>
                  <a:srgbClr val="2F556E"/>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F556E"/>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19054138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dirty="0"/>
              <a:t>Link previous learning, or a universal experience, to the topic being studied taught.  For example, key concepts already learnt in this unit, or something we all do in our lives that will connect to the learning.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a:p>
            <a:pPr lvl="0"/>
            <a:endParaRPr lang="en-US" dirty="0"/>
          </a:p>
        </p:txBody>
      </p:sp>
    </p:spTree>
    <p:extLst>
      <p:ext uri="{BB962C8B-B14F-4D97-AF65-F5344CB8AC3E}">
        <p14:creationId xmlns:p14="http://schemas.microsoft.com/office/powerpoint/2010/main" val="34819495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I) 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93932381-72B7-B349-BBA8-6AFEB84E18A9}"/>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F989A473-568F-E948-8378-63869348316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Content Development</a:t>
            </a:r>
          </a:p>
        </p:txBody>
      </p:sp>
      <p:sp>
        <p:nvSpPr>
          <p:cNvPr id="3" name="Text Placeholder 2">
            <a:extLst>
              <a:ext uri="{FF2B5EF4-FFF2-40B4-BE49-F238E27FC236}">
                <a16:creationId xmlns:a16="http://schemas.microsoft.com/office/drawing/2014/main" id="{67489761-345C-4546-B69F-7F767EEB19E6}"/>
              </a:ext>
            </a:extLst>
          </p:cNvPr>
          <p:cNvSpPr>
            <a:spLocks noGrp="1"/>
          </p:cNvSpPr>
          <p:nvPr>
            <p:ph type="body" sz="quarter" idx="15" hasCustomPrompt="1"/>
          </p:nvPr>
        </p:nvSpPr>
        <p:spPr>
          <a:xfrm>
            <a:off x="397668" y="965946"/>
            <a:ext cx="9077325" cy="1885950"/>
          </a:xfrm>
          <a:prstGeom prst="rect">
            <a:avLst/>
          </a:prstGeom>
        </p:spPr>
        <p:txBody>
          <a:bodyPr/>
          <a:lstStyle>
            <a:lvl1pPr marL="0" indent="0">
              <a:buNone/>
              <a:defRPr sz="2800" b="1" i="0">
                <a:latin typeface="Century Gothic" panose="020B0502020202020204" pitchFamily="34" charset="0"/>
              </a:defRPr>
            </a:lvl1pPr>
          </a:lstStyle>
          <a:p>
            <a:pPr lvl="0"/>
            <a:r>
              <a:rPr lang="en-US" dirty="0"/>
              <a:t>The teacher explains the concepts and steps that lead to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4894422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I)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9" name="TextBox 8">
            <a:extLst>
              <a:ext uri="{FF2B5EF4-FFF2-40B4-BE49-F238E27FC236}">
                <a16:creationId xmlns:a16="http://schemas.microsoft.com/office/drawing/2014/main" id="{FEC8520F-CB36-4A45-A44F-F23C38DF4554}"/>
              </a:ext>
            </a:extLst>
          </p:cNvPr>
          <p:cNvSpPr txBox="1"/>
          <p:nvPr userDrawn="1"/>
        </p:nvSpPr>
        <p:spPr>
          <a:xfrm>
            <a:off x="295275" y="590550"/>
            <a:ext cx="4199996" cy="352425"/>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Go through the steps one by one that will guide the students to the learning goal. Ensure the students are involved so that you can check for understanding.</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1780312292"/>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I)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11" name="TextBox 10">
            <a:extLst>
              <a:ext uri="{FF2B5EF4-FFF2-40B4-BE49-F238E27FC236}">
                <a16:creationId xmlns:a16="http://schemas.microsoft.com/office/drawing/2014/main" id="{CFD1FBC2-8B0A-054F-BD50-5A1E7715384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dirty="0"/>
              <a:t>Have students answer questions, explain a concept, complete an equation, </a:t>
            </a:r>
            <a:r>
              <a:rPr lang="en-US" dirty="0" err="1"/>
              <a:t>etc</a:t>
            </a:r>
            <a:r>
              <a:rPr lang="en-US" dirty="0"/>
              <a:t> to show they have reached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772040135"/>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EI) 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199EBB26-204F-A049-A589-CBB9A02C05F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Relevance</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dirty="0"/>
              <a:t>Explain to the students why the learning of this content is important.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274904949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I) 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9" y="1053881"/>
            <a:ext cx="2350999" cy="495947"/>
          </a:xfrm>
          <a:prstGeom prst="rect">
            <a:avLst/>
          </a:prstGeom>
          <a:solidFill>
            <a:srgbClr val="2E546D"/>
          </a:solidFill>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36172997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I) 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id="{BA5CBAB5-B25F-4B4C-804A-AD021B9010E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7" name="TextBox 6">
            <a:extLst>
              <a:ext uri="{FF2B5EF4-FFF2-40B4-BE49-F238E27FC236}">
                <a16:creationId xmlns:a16="http://schemas.microsoft.com/office/drawing/2014/main" id="{B7D226EA-4EBE-2F4F-B4B3-8C66D44A3FDC}"/>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dirty="0">
                <a:solidFill>
                  <a:srgbClr val="2E546D"/>
                </a:solidFill>
                <a:latin typeface="Century Gothic" panose="020B0502020202020204" pitchFamily="34" charset="0"/>
                <a:cs typeface="Futura Medium" panose="020B0602020204020303" pitchFamily="34" charset="-79"/>
              </a:rPr>
              <a:t>Independent Practice</a:t>
            </a:r>
          </a:p>
        </p:txBody>
      </p:sp>
      <p:sp>
        <p:nvSpPr>
          <p:cNvPr id="10" name="Text Placeholder 2">
            <a:extLst>
              <a:ext uri="{FF2B5EF4-FFF2-40B4-BE49-F238E27FC236}">
                <a16:creationId xmlns:a16="http://schemas.microsoft.com/office/drawing/2014/main" id="{2F2AA107-37A0-6640-94E6-ADA5A39A9FA3}"/>
              </a:ext>
            </a:extLst>
          </p:cNvPr>
          <p:cNvSpPr>
            <a:spLocks noGrp="1"/>
          </p:cNvSpPr>
          <p:nvPr>
            <p:ph type="body" sz="quarter" idx="15" hasCustomPrompt="1"/>
          </p:nvPr>
        </p:nvSpPr>
        <p:spPr>
          <a:xfrm>
            <a:off x="397668" y="1002771"/>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Once the students have reached the learning goal create activities that have them practice the exact skill that has just been taught. This section can be differentiated.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428818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R)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dirty="0">
                <a:solidFill>
                  <a:srgbClr val="2E546D"/>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1722087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R)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dirty="0">
                <a:solidFill>
                  <a:srgbClr val="2E546D"/>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17422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R)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71437"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BCA58"/>
          </a:solidFill>
          <a:ln>
            <a:noFill/>
          </a:ln>
        </p:spPr>
        <p:txBody>
          <a:bodyPr wrap="square" rtlCol="0" anchor="ctr">
            <a:normAutofit/>
          </a:bodyPr>
          <a:lstStyle/>
          <a:p>
            <a:r>
              <a:rPr lang="en-US" sz="2400" b="1" i="0" dirty="0">
                <a:solidFill>
                  <a:srgbClr val="2E546D"/>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34597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R)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9" y="208656"/>
            <a:ext cx="1347844" cy="515262"/>
          </a:xfrm>
          <a:prstGeom prst="rect">
            <a:avLst/>
          </a:prstGeom>
          <a:solidFill>
            <a:srgbClr val="2E546D"/>
          </a:solidFill>
          <a:ln>
            <a:noFill/>
          </a:ln>
        </p:spPr>
        <p:txBody>
          <a:bodyPr wrap="square" rtlCol="0" anchor="ctr">
            <a:noAutofit/>
          </a:bodyPr>
          <a:lstStyle/>
          <a:p>
            <a:r>
              <a:rPr lang="en-US" sz="2400" b="1" i="0" dirty="0">
                <a:solidFill>
                  <a:srgbClr val="FBCA58"/>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723918"/>
            <a:ext cx="11577177" cy="1204895"/>
          </a:xfrm>
          <a:prstGeom prst="rect">
            <a:avLst/>
          </a:prstGeom>
          <a:solidFill>
            <a:srgbClr val="2E546D"/>
          </a:solidFill>
          <a:ln>
            <a:noFill/>
          </a:ln>
        </p:spPr>
        <p:txBody>
          <a:bodyPr wrap="square" rtlCol="0" anchor="ctr">
            <a:normAutofit/>
          </a:bodyPr>
          <a:lstStyle/>
          <a:p>
            <a:pPr marL="0" indent="0">
              <a:tabLst>
                <a:tab pos="3597275" algn="l"/>
              </a:tabLst>
            </a:pPr>
            <a:r>
              <a:rPr lang="en-US" sz="6000" b="1" i="0" dirty="0">
                <a:solidFill>
                  <a:schemeClr val="bg1"/>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it into pieces</a:t>
            </a:r>
          </a:p>
        </p:txBody>
      </p:sp>
    </p:spTree>
    <p:extLst>
      <p:ext uri="{BB962C8B-B14F-4D97-AF65-F5344CB8AC3E}">
        <p14:creationId xmlns:p14="http://schemas.microsoft.com/office/powerpoint/2010/main" val="3740704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R) Hyper-speed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6" y="205651"/>
            <a:ext cx="2819400" cy="423863"/>
          </a:xfrm>
          <a:prstGeom prst="rect">
            <a:avLst/>
          </a:prstGeom>
          <a:solidFill>
            <a:srgbClr val="2E546D"/>
          </a:solidFill>
        </p:spPr>
        <p:txBody>
          <a:bodyPr wrap="square" rtlCol="0" anchor="ctr">
            <a:noAutofit/>
          </a:bodyPr>
          <a:lstStyle/>
          <a:p>
            <a:pPr algn="l"/>
            <a:r>
              <a:rPr lang="en-US" sz="2000" b="1" i="0" dirty="0">
                <a:solidFill>
                  <a:srgbClr val="FBCA58"/>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rgbClr val="A14986"/>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solidFill>
                <a:srgbClr val="A14986"/>
              </a:solidFill>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63638" y="629514"/>
            <a:ext cx="5466107"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63638" y="1772516"/>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63638" y="2915518"/>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63638" y="4058520"/>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63638" y="5201522"/>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1221096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12" grpId="0" build="p">
        <p:tmplLst>
          <p:tmpl lvl="1">
            <p:tnLst>
              <p:par>
                <p:cTn presetID="1"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childTnLst>
                </p:cTn>
              </p:par>
            </p:tnLst>
          </p:tmpl>
        </p:tmplLst>
      </p:bldP>
      <p:bldP spid="13" grpId="0" build="p">
        <p:tmplLst>
          <p:tmpl lvl="1">
            <p:tnLst>
              <p:par>
                <p:cTn presetID="1"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childTnLst>
                </p:cTn>
              </p:par>
            </p:tnLst>
          </p:tmpl>
        </p:tmplLst>
      </p:bldP>
      <p:bldP spid="14" grpId="0" build="p">
        <p:tmplLst>
          <p:tmpl lvl="1">
            <p:tnLst>
              <p:par>
                <p:cTn presetID="1" presetClass="entr" presetSubtype="0" fill="hold" nodeType="clickEffect">
                  <p:stCondLst>
                    <p:cond delay="0"/>
                  </p:stCondLst>
                  <p:childTnLst>
                    <p:set>
                      <p:cBhvr>
                        <p:cTn dur="1" fill="hold">
                          <p:stCondLst>
                            <p:cond delay="0"/>
                          </p:stCondLst>
                        </p:cTn>
                        <p:tgtEl>
                          <p:spTgt spid="14"/>
                        </p:tgtEl>
                        <p:attrNameLst>
                          <p:attrName>style.visibility</p:attrName>
                        </p:attrNameLst>
                      </p:cBhvr>
                      <p:to>
                        <p:strVal val="visible"/>
                      </p:to>
                    </p:set>
                  </p:childTnLst>
                </p:cTn>
              </p:par>
            </p:tnLst>
          </p:tmpl>
        </p:tmplLst>
      </p:bldP>
      <p:bldP spid="15" grpId="0" build="p">
        <p:tmplLst>
          <p:tmpl lvl="1">
            <p:tnLst>
              <p:par>
                <p:cTn presetID="1"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childTnLst>
                </p:cTn>
              </p:par>
            </p:tnLst>
          </p:tmpl>
        </p:tmplLst>
      </p:bldP>
      <p:bldP spid="16" grpId="0" build="p">
        <p:tmplLst>
          <p:tmpl lvl="1">
            <p:tnLst>
              <p:par>
                <p:cTn presetID="1" presetClass="entr" presetSubtype="0" fill="hold" nodeType="clickEffect">
                  <p:stCondLst>
                    <p:cond delay="0"/>
                  </p:stCondLst>
                  <p:childTnLst>
                    <p:set>
                      <p:cBhvr>
                        <p:cTn dur="1" fill="hold">
                          <p:stCondLst>
                            <p:cond delay="0"/>
                          </p:stCondLst>
                        </p:cTn>
                        <p:tgtEl>
                          <p:spTgt spid="16"/>
                        </p:tgtEl>
                        <p:attrNameLst>
                          <p:attrName>style.visibility</p:attrName>
                        </p:attrNameLst>
                      </p:cBhvr>
                      <p:to>
                        <p:strVal val="visible"/>
                      </p:to>
                    </p:set>
                  </p:childTnLst>
                </p:cTn>
              </p:par>
            </p:tnLst>
          </p:tmpl>
        </p:tmplLst>
      </p:bldP>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P spid="18" grpId="0" build="p">
        <p:tmplLst>
          <p:tmpl lvl="1">
            <p:tnLst>
              <p:par>
                <p:cTn presetID="1" presetClass="entr" presetSubtype="0" fill="hold" nodeType="clickEffect">
                  <p:stCondLst>
                    <p:cond delay="0"/>
                  </p:stCondLst>
                  <p:childTnLst>
                    <p:set>
                      <p:cBhvr>
                        <p:cTn dur="1" fill="hold">
                          <p:stCondLst>
                            <p:cond delay="0"/>
                          </p:stCondLst>
                        </p:cTn>
                        <p:tgtEl>
                          <p:spTgt spid="18"/>
                        </p:tgtEl>
                        <p:attrNameLst>
                          <p:attrName>style.visibility</p:attrName>
                        </p:attrNameLst>
                      </p:cBhvr>
                      <p:to>
                        <p:strVal val="visible"/>
                      </p:to>
                    </p:set>
                  </p:childTnLst>
                </p:cTn>
              </p:par>
            </p:tnLst>
          </p:tmpl>
        </p:tmplLst>
      </p:bldP>
      <p:bldP spid="19" grpId="0" build="p">
        <p:tmplLst>
          <p:tmpl lvl="1">
            <p:tnLst>
              <p:par>
                <p:cTn presetID="1"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childTnLst>
                </p:cTn>
              </p:par>
            </p:tnLst>
          </p:tmpl>
        </p:tmplLst>
      </p:bldP>
      <p:bldP spid="20" grpId="0" build="p">
        <p:tmplLst>
          <p:tmpl lvl="1">
            <p:tnLst>
              <p:par>
                <p:cTn presetID="1"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R)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06066"/>
            <a:ext cx="1533525" cy="352426"/>
          </a:xfrm>
          <a:prstGeom prst="rect">
            <a:avLst/>
          </a:prstGeom>
          <a:solidFill>
            <a:srgbClr val="2E546D"/>
          </a:solidFill>
        </p:spPr>
        <p:txBody>
          <a:bodyPr wrap="square" rtlCol="0" anchor="ctr">
            <a:noAutofit/>
          </a:bodyPr>
          <a:lstStyle/>
          <a:p>
            <a:pPr algn="l"/>
            <a:r>
              <a:rPr lang="en-US" sz="1600" b="1" i="0" dirty="0">
                <a:solidFill>
                  <a:srgbClr val="FBCA58"/>
                </a:solidFill>
                <a:latin typeface="Century Gothic" panose="020B0502020202020204" pitchFamily="34" charset="0"/>
                <a:cs typeface="Futura Medium" panose="020B0602020204020303" pitchFamily="34" charset="-79"/>
              </a:rPr>
              <a:t>Recite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58432"/>
            <a:ext cx="8954305" cy="191452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Go over the steps they already know from this unit, or from relevant prior knowledge.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10072881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R)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2E546D"/>
          </a:solidFill>
        </p:spPr>
        <p:txBody>
          <a:bodyPr wrap="square" rtlCol="0" anchor="ctr">
            <a:noAutofit/>
          </a:bodyPr>
          <a:lstStyle/>
          <a:p>
            <a:pPr algn="l"/>
            <a:r>
              <a:rPr lang="en-US" sz="1600" b="1" i="0" dirty="0">
                <a:solidFill>
                  <a:srgbClr val="FBCA58"/>
                </a:solidFill>
                <a:latin typeface="Century Gothic" panose="020B0502020202020204" pitchFamily="34" charset="0"/>
                <a:cs typeface="Futura Medium" panose="020B0602020204020303" pitchFamily="34" charset="-79"/>
              </a:rPr>
              <a:t>Recall</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4190"/>
            <a:ext cx="8954305" cy="1900238"/>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Practicing the steps they already know together. This should be guided practice.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1294523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image" Target="../media/image1.jpe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theme" Target="../theme/theme2.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ACB8789-C5D7-6249-9847-EB3816E191ED}"/>
              </a:ext>
            </a:extLst>
          </p:cNvPr>
          <p:cNvSpPr/>
          <p:nvPr userDrawn="1"/>
        </p:nvSpPr>
        <p:spPr>
          <a:xfrm>
            <a:off x="0" y="0"/>
            <a:ext cx="12192000" cy="6858000"/>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86F1C9-C15E-0448-B006-3ECFAB54CD2D}"/>
              </a:ext>
            </a:extLst>
          </p:cNvPr>
          <p:cNvSpPr/>
          <p:nvPr userDrawn="1"/>
        </p:nvSpPr>
        <p:spPr>
          <a:xfrm>
            <a:off x="0" y="221673"/>
            <a:ext cx="12191999"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C4F9A874-5CE1-8647-AFA9-BD43474DD64E}"/>
              </a:ext>
            </a:extLst>
          </p:cNvPr>
          <p:cNvPicPr>
            <a:picLocks noChangeAspect="1"/>
          </p:cNvPicPr>
          <p:nvPr userDrawn="1"/>
        </p:nvPicPr>
        <p:blipFill>
          <a:blip r:embed="rId14"/>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4030593586"/>
      </p:ext>
    </p:extLst>
  </p:cSld>
  <p:clrMap bg1="lt1" tx1="dk1" bg2="lt2" tx2="dk2" accent1="accent1" accent2="accent2" accent3="accent3" accent4="accent4" accent5="accent5" accent6="accent6" hlink="hlink" folHlink="folHlink"/>
  <p:sldLayoutIdLst>
    <p:sldLayoutId id="2147484258" r:id="rId1"/>
    <p:sldLayoutId id="2147484233" r:id="rId2"/>
    <p:sldLayoutId id="2147484234" r:id="rId3"/>
    <p:sldLayoutId id="2147484235" r:id="rId4"/>
    <p:sldLayoutId id="2147484236" r:id="rId5"/>
    <p:sldLayoutId id="2147484257" r:id="rId6"/>
    <p:sldLayoutId id="2147484255" r:id="rId7"/>
    <p:sldLayoutId id="2147484237" r:id="rId8"/>
    <p:sldLayoutId id="2147484238" r:id="rId9"/>
    <p:sldLayoutId id="2147484239" r:id="rId10"/>
    <p:sldLayoutId id="2147484240" r:id="rId11"/>
    <p:sldLayoutId id="214748429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3AA52D-1531-D74F-B0A5-6078D4C9110F}"/>
              </a:ext>
            </a:extLst>
          </p:cNvPr>
          <p:cNvSpPr/>
          <p:nvPr userDrawn="1"/>
        </p:nvSpPr>
        <p:spPr>
          <a:xfrm>
            <a:off x="0" y="0"/>
            <a:ext cx="12192000" cy="6858000"/>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C489FE-D005-E249-B3C3-A41B78A14714}"/>
              </a:ext>
            </a:extLst>
          </p:cNvPr>
          <p:cNvSpPr/>
          <p:nvPr userDrawn="1"/>
        </p:nvSpPr>
        <p:spPr>
          <a:xfrm>
            <a:off x="0" y="221672"/>
            <a:ext cx="12192000" cy="63728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DC76C98-0227-3747-80B1-ED384456CDE8}"/>
              </a:ext>
            </a:extLst>
          </p:cNvPr>
          <p:cNvPicPr>
            <a:picLocks noChangeAspect="1"/>
          </p:cNvPicPr>
          <p:nvPr userDrawn="1"/>
        </p:nvPicPr>
        <p:blipFill>
          <a:blip r:embed="rId18"/>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288887113"/>
      </p:ext>
    </p:extLst>
  </p:cSld>
  <p:clrMap bg1="lt1" tx1="dk1" bg2="lt2" tx2="dk2" accent1="accent1" accent2="accent2" accent3="accent3" accent4="accent4" accent5="accent5" accent6="accent6" hlink="hlink" folHlink="folHlink"/>
  <p:sldLayoutIdLst>
    <p:sldLayoutId id="2147484294" r:id="rId1"/>
    <p:sldLayoutId id="2147484295" r:id="rId2"/>
    <p:sldLayoutId id="2147484288" r:id="rId3"/>
    <p:sldLayoutId id="2147484275" r:id="rId4"/>
    <p:sldLayoutId id="2147484276" r:id="rId5"/>
    <p:sldLayoutId id="2147484293" r:id="rId6"/>
    <p:sldLayoutId id="2147484277" r:id="rId7"/>
    <p:sldLayoutId id="2147484278" r:id="rId8"/>
    <p:sldLayoutId id="2147484279" r:id="rId9"/>
    <p:sldLayoutId id="2147484280" r:id="rId10"/>
    <p:sldLayoutId id="2147484281" r:id="rId11"/>
    <p:sldLayoutId id="2147484282" r:id="rId12"/>
    <p:sldLayoutId id="2147484283" r:id="rId13"/>
    <p:sldLayoutId id="2147484284" r:id="rId14"/>
    <p:sldLayoutId id="2147484285" r:id="rId15"/>
    <p:sldLayoutId id="214748428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0.png"/><Relationship Id="rId4" Type="http://schemas.openxmlformats.org/officeDocument/2006/relationships/notesSlide" Target="../notesSlides/notesSlide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4"/>
          </p:nvPr>
        </p:nvSpPr>
        <p:spPr/>
        <p:txBody>
          <a:bodyPr>
            <a:noAutofit/>
          </a:bodyPr>
          <a:lstStyle/>
          <a:p>
            <a:r>
              <a:rPr lang="en-AU" sz="2400" dirty="0"/>
              <a:t>Do Now</a:t>
            </a:r>
          </a:p>
        </p:txBody>
      </p:sp>
      <p:sp>
        <p:nvSpPr>
          <p:cNvPr id="3" name="Text Placeholder 2">
            <a:extLst>
              <a:ext uri="{FF2B5EF4-FFF2-40B4-BE49-F238E27FC236}">
                <a16:creationId xmlns:a16="http://schemas.microsoft.com/office/drawing/2014/main" id="{EB827A3B-029D-4755-BCC8-9086AED23745}"/>
              </a:ext>
            </a:extLst>
          </p:cNvPr>
          <p:cNvSpPr>
            <a:spLocks noGrp="1"/>
          </p:cNvSpPr>
          <p:nvPr>
            <p:ph type="body" sz="quarter" idx="15"/>
          </p:nvPr>
        </p:nvSpPr>
        <p:spPr>
          <a:xfrm>
            <a:off x="295275" y="714171"/>
            <a:ext cx="11375232" cy="1008103"/>
          </a:xfrm>
        </p:spPr>
        <p:txBody>
          <a:bodyPr/>
          <a:lstStyle/>
          <a:p>
            <a:r>
              <a:rPr lang="en-AU" sz="3600" b="0" dirty="0"/>
              <a:t>Identify the tense for each of these sentence fragments from a scientific method. If they are not in the past tense, re-write them so that they are.</a:t>
            </a:r>
          </a:p>
          <a:p>
            <a:endParaRPr lang="en-AU" sz="3600" b="0" dirty="0"/>
          </a:p>
          <a:p>
            <a:pPr marL="742950" indent="-742950">
              <a:buAutoNum type="arabicPeriod"/>
            </a:pPr>
            <a:r>
              <a:rPr lang="en-AU" sz="3600" b="0" dirty="0"/>
              <a:t>The ball is dropped from different heights.</a:t>
            </a:r>
          </a:p>
          <a:p>
            <a:pPr marL="742950" indent="-742950">
              <a:buAutoNum type="arabicPeriod"/>
            </a:pPr>
            <a:r>
              <a:rPr lang="en-AU" sz="3600" b="0" dirty="0"/>
              <a:t>The plant’s growth was observed every day.</a:t>
            </a:r>
          </a:p>
          <a:p>
            <a:pPr marL="742950" indent="-742950">
              <a:buAutoNum type="arabicPeriod"/>
            </a:pPr>
            <a:r>
              <a:rPr lang="en-AU" sz="3600" b="0" dirty="0"/>
              <a:t>The treatment will not be received by the control group.</a:t>
            </a:r>
          </a:p>
          <a:p>
            <a:pPr marL="742950" indent="-742950">
              <a:buAutoNum type="arabicPeriod"/>
            </a:pPr>
            <a:r>
              <a:rPr lang="en-AU" sz="3600" b="0" dirty="0"/>
              <a:t>A clear trend is shown by the data.</a:t>
            </a:r>
          </a:p>
          <a:p>
            <a:pPr marL="742950" indent="-742950">
              <a:buFont typeface="Arial" panose="020B0604020202020204" pitchFamily="34" charset="0"/>
              <a:buAutoNum type="arabicPeriod"/>
            </a:pPr>
            <a:r>
              <a:rPr lang="en-AU" sz="3600" b="0" dirty="0"/>
              <a:t>Fertiliser is added to each plant.</a:t>
            </a:r>
          </a:p>
          <a:p>
            <a:endParaRPr lang="en-AU" sz="4000" b="0" dirty="0"/>
          </a:p>
        </p:txBody>
      </p:sp>
    </p:spTree>
    <p:extLst>
      <p:ext uri="{BB962C8B-B14F-4D97-AF65-F5344CB8AC3E}">
        <p14:creationId xmlns:p14="http://schemas.microsoft.com/office/powerpoint/2010/main" val="41181079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 Truths &amp; Trash - S2E2 - Round 1 #shorts">
            <a:hlinkClick r:id="" action="ppaction://media"/>
            <a:extLst>
              <a:ext uri="{FF2B5EF4-FFF2-40B4-BE49-F238E27FC236}">
                <a16:creationId xmlns:a16="http://schemas.microsoft.com/office/drawing/2014/main" id="{28BE4AA6-52D2-5164-755A-3AF4BDCD713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72177" y="1977542"/>
            <a:ext cx="2447645" cy="4351369"/>
          </a:xfrm>
          <a:prstGeom prst="rect">
            <a:avLst/>
          </a:prstGeom>
        </p:spPr>
      </p:pic>
      <p:sp>
        <p:nvSpPr>
          <p:cNvPr id="2" name="Text Placeholder 1">
            <a:extLst>
              <a:ext uri="{FF2B5EF4-FFF2-40B4-BE49-F238E27FC236}">
                <a16:creationId xmlns:a16="http://schemas.microsoft.com/office/drawing/2014/main" id="{C0A58070-C57F-52A5-BA74-0D12B1142C1B}"/>
              </a:ext>
            </a:extLst>
          </p:cNvPr>
          <p:cNvSpPr>
            <a:spLocks noGrp="1"/>
          </p:cNvSpPr>
          <p:nvPr>
            <p:ph type="body" sz="quarter" idx="14"/>
          </p:nvPr>
        </p:nvSpPr>
        <p:spPr/>
        <p:txBody>
          <a:bodyPr/>
          <a:lstStyle/>
          <a:p>
            <a:r>
              <a:rPr lang="en-AU" dirty="0"/>
              <a:t>Brain Break</a:t>
            </a:r>
          </a:p>
        </p:txBody>
      </p:sp>
      <p:sp>
        <p:nvSpPr>
          <p:cNvPr id="3" name="Text Placeholder 2">
            <a:extLst>
              <a:ext uri="{FF2B5EF4-FFF2-40B4-BE49-F238E27FC236}">
                <a16:creationId xmlns:a16="http://schemas.microsoft.com/office/drawing/2014/main" id="{E86BAABE-0A7B-2E7D-CDE3-B4944D6DFDDA}"/>
              </a:ext>
            </a:extLst>
          </p:cNvPr>
          <p:cNvSpPr>
            <a:spLocks noGrp="1"/>
          </p:cNvSpPr>
          <p:nvPr>
            <p:ph type="body" sz="quarter" idx="15"/>
          </p:nvPr>
        </p:nvSpPr>
        <p:spPr/>
        <p:txBody>
          <a:bodyPr/>
          <a:lstStyle/>
          <a:p>
            <a:r>
              <a:rPr lang="en-AU" dirty="0"/>
              <a:t>In this video, two of the facts shown are true, and the other is false. See if you can identify which is which before the end!</a:t>
            </a:r>
          </a:p>
        </p:txBody>
      </p:sp>
    </p:spTree>
    <p:extLst>
      <p:ext uri="{BB962C8B-B14F-4D97-AF65-F5344CB8AC3E}">
        <p14:creationId xmlns:p14="http://schemas.microsoft.com/office/powerpoint/2010/main" val="56670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3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DAA167-9C9A-4440-D8BA-DDEB0CD07D56}"/>
              </a:ext>
            </a:extLst>
          </p:cNvPr>
          <p:cNvSpPr>
            <a:spLocks noGrp="1"/>
          </p:cNvSpPr>
          <p:nvPr>
            <p:ph type="body" sz="quarter" idx="14"/>
          </p:nvPr>
        </p:nvSpPr>
        <p:spPr/>
        <p:txBody>
          <a:bodyPr/>
          <a:lstStyle/>
          <a:p>
            <a:r>
              <a:rPr lang="en-US" dirty="0"/>
              <a:t>I can label variables as independent, dependent, or controlled</a:t>
            </a:r>
          </a:p>
        </p:txBody>
      </p:sp>
      <p:sp>
        <p:nvSpPr>
          <p:cNvPr id="3" name="Text Placeholder 2">
            <a:extLst>
              <a:ext uri="{FF2B5EF4-FFF2-40B4-BE49-F238E27FC236}">
                <a16:creationId xmlns:a16="http://schemas.microsoft.com/office/drawing/2014/main" id="{F6E82EAE-D5BD-A793-5B48-DED711734176}"/>
              </a:ext>
            </a:extLst>
          </p:cNvPr>
          <p:cNvSpPr>
            <a:spLocks noGrp="1"/>
          </p:cNvSpPr>
          <p:nvPr>
            <p:ph type="body" sz="quarter" idx="15"/>
          </p:nvPr>
        </p:nvSpPr>
        <p:spPr/>
        <p:txBody>
          <a:bodyPr/>
          <a:lstStyle/>
          <a:p>
            <a:pPr algn="l" rtl="0" fontAlgn="base"/>
            <a:r>
              <a:rPr lang="en-GB" i="0" u="none" strike="noStrike" dirty="0">
                <a:solidFill>
                  <a:srgbClr val="000000"/>
                </a:solidFill>
                <a:effectLst/>
                <a:latin typeface="+mn-lt"/>
              </a:rPr>
              <a:t>Will a brand name paper towel absorb more water than a generic paper towel?</a:t>
            </a:r>
            <a:r>
              <a:rPr lang="en-US" i="0" dirty="0">
                <a:solidFill>
                  <a:srgbClr val="000000"/>
                </a:solidFill>
                <a:effectLst/>
                <a:latin typeface="+mn-lt"/>
              </a:rPr>
              <a:t>​</a:t>
            </a:r>
          </a:p>
          <a:p>
            <a:pPr algn="l" rtl="0" fontAlgn="base"/>
            <a:endParaRPr lang="en-US" i="0" dirty="0">
              <a:solidFill>
                <a:srgbClr val="000000"/>
              </a:solidFill>
              <a:effectLst/>
              <a:latin typeface="+mn-lt"/>
            </a:endParaRPr>
          </a:p>
          <a:p>
            <a:pPr algn="l" rtl="0" fontAlgn="base"/>
            <a:r>
              <a:rPr lang="en-GB" i="0" u="none" strike="noStrike" dirty="0">
                <a:solidFill>
                  <a:srgbClr val="000000"/>
                </a:solidFill>
                <a:effectLst/>
                <a:latin typeface="+mn-lt"/>
              </a:rPr>
              <a:t>We have these materials: </a:t>
            </a:r>
            <a:r>
              <a:rPr lang="en-US" i="0" dirty="0">
                <a:solidFill>
                  <a:srgbClr val="000000"/>
                </a:solidFill>
                <a:effectLst/>
                <a:latin typeface="+mn-lt"/>
              </a:rPr>
              <a:t>​</a:t>
            </a:r>
          </a:p>
          <a:p>
            <a:pPr marL="457200" indent="-457200" algn="l" rtl="0" fontAlgn="base">
              <a:buFont typeface="Arial" panose="020B0604020202020204" pitchFamily="34" charset="0"/>
              <a:buChar char="•"/>
            </a:pPr>
            <a:r>
              <a:rPr lang="en-GB" i="0" u="none" strike="noStrike" dirty="0">
                <a:solidFill>
                  <a:srgbClr val="000000"/>
                </a:solidFill>
                <a:effectLst/>
                <a:latin typeface="+mn-lt"/>
              </a:rPr>
              <a:t>250ml of water </a:t>
            </a:r>
            <a:r>
              <a:rPr lang="en-US" i="0" dirty="0">
                <a:solidFill>
                  <a:srgbClr val="000000"/>
                </a:solidFill>
                <a:effectLst/>
                <a:latin typeface="+mn-lt"/>
              </a:rPr>
              <a:t>​</a:t>
            </a:r>
          </a:p>
          <a:p>
            <a:pPr marL="457200" indent="-457200" algn="l" rtl="0" fontAlgn="base">
              <a:buFont typeface="Arial" panose="020B0604020202020204" pitchFamily="34" charset="0"/>
              <a:buChar char="•"/>
            </a:pPr>
            <a:r>
              <a:rPr lang="en-GB" i="0" u="none" strike="noStrike" dirty="0">
                <a:solidFill>
                  <a:srgbClr val="000000"/>
                </a:solidFill>
                <a:effectLst/>
                <a:latin typeface="+mn-lt"/>
              </a:rPr>
              <a:t>measuring cylinder </a:t>
            </a:r>
            <a:r>
              <a:rPr lang="en-US" i="0" dirty="0">
                <a:solidFill>
                  <a:srgbClr val="000000"/>
                </a:solidFill>
                <a:effectLst/>
                <a:latin typeface="+mn-lt"/>
              </a:rPr>
              <a:t>​</a:t>
            </a:r>
          </a:p>
          <a:p>
            <a:pPr marL="457200" indent="-457200" algn="l" rtl="0" fontAlgn="base">
              <a:buFont typeface="Arial" panose="020B0604020202020204" pitchFamily="34" charset="0"/>
              <a:buChar char="•"/>
            </a:pPr>
            <a:r>
              <a:rPr lang="en-GB" i="0" u="none" strike="noStrike" dirty="0">
                <a:solidFill>
                  <a:srgbClr val="000000"/>
                </a:solidFill>
                <a:effectLst/>
                <a:latin typeface="+mn-lt"/>
              </a:rPr>
              <a:t>tin pan </a:t>
            </a:r>
            <a:r>
              <a:rPr lang="en-US" i="0" dirty="0">
                <a:solidFill>
                  <a:srgbClr val="000000"/>
                </a:solidFill>
                <a:effectLst/>
                <a:latin typeface="+mn-lt"/>
              </a:rPr>
              <a:t>​</a:t>
            </a:r>
          </a:p>
          <a:p>
            <a:pPr algn="l" rtl="0" fontAlgn="base"/>
            <a:endParaRPr lang="en-US" i="0" dirty="0">
              <a:solidFill>
                <a:srgbClr val="000000"/>
              </a:solidFill>
              <a:effectLst/>
              <a:latin typeface="+mn-lt"/>
            </a:endParaRPr>
          </a:p>
          <a:p>
            <a:pPr algn="l" rtl="0" fontAlgn="base"/>
            <a:r>
              <a:rPr lang="en-GB" i="0" u="none" strike="noStrike" dirty="0">
                <a:solidFill>
                  <a:srgbClr val="000000"/>
                </a:solidFill>
                <a:effectLst/>
                <a:latin typeface="+mn-lt"/>
              </a:rPr>
              <a:t>How would we answer this question?</a:t>
            </a:r>
          </a:p>
          <a:p>
            <a:pPr algn="l" rtl="0" fontAlgn="base"/>
            <a:r>
              <a:rPr lang="en-GB" dirty="0">
                <a:solidFill>
                  <a:srgbClr val="000000"/>
                </a:solidFill>
                <a:latin typeface="+mn-lt"/>
              </a:rPr>
              <a:t>Think-Pair-Share</a:t>
            </a:r>
            <a:endParaRPr lang="en-US" i="0" dirty="0">
              <a:solidFill>
                <a:srgbClr val="000000"/>
              </a:solidFill>
              <a:effectLst/>
              <a:latin typeface="+mn-lt"/>
            </a:endParaRPr>
          </a:p>
        </p:txBody>
      </p:sp>
      <p:pic>
        <p:nvPicPr>
          <p:cNvPr id="1026" name="Picture 2">
            <a:extLst>
              <a:ext uri="{FF2B5EF4-FFF2-40B4-BE49-F238E27FC236}">
                <a16:creationId xmlns:a16="http://schemas.microsoft.com/office/drawing/2014/main" id="{B5BF2BB0-E42D-56FC-6F20-EA47909759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8882" y="1477107"/>
            <a:ext cx="3797012" cy="4527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2225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66881C9-D7D6-747F-5BD9-44B303A98D54}"/>
              </a:ext>
            </a:extLst>
          </p:cNvPr>
          <p:cNvSpPr>
            <a:spLocks noGrp="1"/>
          </p:cNvSpPr>
          <p:nvPr>
            <p:ph type="body" sz="quarter" idx="14"/>
          </p:nvPr>
        </p:nvSpPr>
        <p:spPr/>
        <p:txBody>
          <a:bodyPr/>
          <a:lstStyle/>
          <a:p>
            <a:r>
              <a:rPr lang="en-US" dirty="0"/>
              <a:t>I can label variables as independent, dependent, or controlled</a:t>
            </a:r>
            <a:endParaRPr lang="en-AU" dirty="0"/>
          </a:p>
        </p:txBody>
      </p:sp>
      <p:sp>
        <p:nvSpPr>
          <p:cNvPr id="3" name="Text Placeholder 2">
            <a:extLst>
              <a:ext uri="{FF2B5EF4-FFF2-40B4-BE49-F238E27FC236}">
                <a16:creationId xmlns:a16="http://schemas.microsoft.com/office/drawing/2014/main" id="{DDCB7ED0-418F-9D53-AA87-C02104F987CD}"/>
              </a:ext>
            </a:extLst>
          </p:cNvPr>
          <p:cNvSpPr>
            <a:spLocks noGrp="1"/>
          </p:cNvSpPr>
          <p:nvPr>
            <p:ph type="body" sz="quarter" idx="15"/>
          </p:nvPr>
        </p:nvSpPr>
        <p:spPr/>
        <p:txBody>
          <a:bodyPr/>
          <a:lstStyle/>
          <a:p>
            <a:r>
              <a:rPr lang="en-AU" dirty="0"/>
              <a:t>In the method that we came up with, what are our:</a:t>
            </a:r>
          </a:p>
          <a:p>
            <a:endParaRPr lang="en-AU" dirty="0"/>
          </a:p>
          <a:p>
            <a:r>
              <a:rPr lang="en-AU" dirty="0"/>
              <a:t>Independent variables?</a:t>
            </a:r>
          </a:p>
          <a:p>
            <a:r>
              <a:rPr lang="en-AU" dirty="0"/>
              <a:t>Dependent variables?</a:t>
            </a:r>
          </a:p>
          <a:p>
            <a:r>
              <a:rPr lang="en-AU" dirty="0"/>
              <a:t>Controlled variables?</a:t>
            </a:r>
          </a:p>
          <a:p>
            <a:endParaRPr lang="en-AU" dirty="0"/>
          </a:p>
          <a:p>
            <a:r>
              <a:rPr lang="en-AU" dirty="0"/>
              <a:t>Can we ever have more than 1 independent or dependent variable?</a:t>
            </a:r>
          </a:p>
        </p:txBody>
      </p:sp>
    </p:spTree>
    <p:extLst>
      <p:ext uri="{BB962C8B-B14F-4D97-AF65-F5344CB8AC3E}">
        <p14:creationId xmlns:p14="http://schemas.microsoft.com/office/powerpoint/2010/main" val="1697855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66881C9-D7D6-747F-5BD9-44B303A98D54}"/>
              </a:ext>
            </a:extLst>
          </p:cNvPr>
          <p:cNvSpPr>
            <a:spLocks noGrp="1"/>
          </p:cNvSpPr>
          <p:nvPr>
            <p:ph type="body" sz="quarter" idx="14"/>
          </p:nvPr>
        </p:nvSpPr>
        <p:spPr/>
        <p:txBody>
          <a:bodyPr/>
          <a:lstStyle/>
          <a:p>
            <a:r>
              <a:rPr lang="en-US" dirty="0"/>
              <a:t>I can label variables as independent, dependent, or controlled</a:t>
            </a:r>
            <a:endParaRPr lang="en-AU" dirty="0"/>
          </a:p>
        </p:txBody>
      </p:sp>
      <p:sp>
        <p:nvSpPr>
          <p:cNvPr id="3" name="Text Placeholder 2">
            <a:extLst>
              <a:ext uri="{FF2B5EF4-FFF2-40B4-BE49-F238E27FC236}">
                <a16:creationId xmlns:a16="http://schemas.microsoft.com/office/drawing/2014/main" id="{DDCB7ED0-418F-9D53-AA87-C02104F987CD}"/>
              </a:ext>
            </a:extLst>
          </p:cNvPr>
          <p:cNvSpPr>
            <a:spLocks noGrp="1"/>
          </p:cNvSpPr>
          <p:nvPr>
            <p:ph type="body" sz="quarter" idx="15"/>
          </p:nvPr>
        </p:nvSpPr>
        <p:spPr/>
        <p:txBody>
          <a:bodyPr/>
          <a:lstStyle/>
          <a:p>
            <a:pPr fontAlgn="base"/>
            <a:r>
              <a:rPr lang="en-AU" dirty="0"/>
              <a:t>In this experiment, fertiliser was added to Plant A but not Plant B. The height of the plant was measured to see what change the fertiliser made.</a:t>
            </a:r>
            <a:r>
              <a:rPr lang="en-US" dirty="0"/>
              <a:t>​</a:t>
            </a:r>
          </a:p>
          <a:p>
            <a:pPr fontAlgn="base"/>
            <a:r>
              <a:rPr lang="en-US" dirty="0"/>
              <a:t>​</a:t>
            </a:r>
          </a:p>
          <a:p>
            <a:pPr fontAlgn="base"/>
            <a:r>
              <a:rPr lang="en-AU" dirty="0"/>
              <a:t>What is the independent variable?</a:t>
            </a:r>
            <a:r>
              <a:rPr lang="en-US" dirty="0"/>
              <a:t>​</a:t>
            </a:r>
          </a:p>
          <a:p>
            <a:pPr fontAlgn="base"/>
            <a:endParaRPr lang="en-US" dirty="0"/>
          </a:p>
          <a:p>
            <a:pPr fontAlgn="base"/>
            <a:r>
              <a:rPr lang="en-AU" dirty="0"/>
              <a:t>What is the dependent variable?</a:t>
            </a:r>
            <a:r>
              <a:rPr lang="en-US" dirty="0"/>
              <a:t>​</a:t>
            </a:r>
          </a:p>
          <a:p>
            <a:pPr fontAlgn="base"/>
            <a:endParaRPr lang="en-US" dirty="0"/>
          </a:p>
          <a:p>
            <a:pPr fontAlgn="base"/>
            <a:r>
              <a:rPr lang="en-AU" dirty="0"/>
              <a:t>What would be two controlled variables?</a:t>
            </a:r>
            <a:r>
              <a:rPr lang="en-US" dirty="0"/>
              <a:t>​</a:t>
            </a:r>
          </a:p>
        </p:txBody>
      </p:sp>
      <p:pic>
        <p:nvPicPr>
          <p:cNvPr id="2050" name="Picture 2">
            <a:extLst>
              <a:ext uri="{FF2B5EF4-FFF2-40B4-BE49-F238E27FC236}">
                <a16:creationId xmlns:a16="http://schemas.microsoft.com/office/drawing/2014/main" id="{4A10ACB9-F3FB-946F-6FB2-3A26540D86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59583" y="2833280"/>
            <a:ext cx="4532417" cy="2421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28914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66881C9-D7D6-747F-5BD9-44B303A98D54}"/>
              </a:ext>
            </a:extLst>
          </p:cNvPr>
          <p:cNvSpPr>
            <a:spLocks noGrp="1"/>
          </p:cNvSpPr>
          <p:nvPr>
            <p:ph type="body" sz="quarter" idx="14"/>
          </p:nvPr>
        </p:nvSpPr>
        <p:spPr/>
        <p:txBody>
          <a:bodyPr/>
          <a:lstStyle/>
          <a:p>
            <a:r>
              <a:rPr lang="en-US" dirty="0"/>
              <a:t>I can label variables as independent, dependent, or controlled</a:t>
            </a:r>
            <a:endParaRPr lang="en-AU" dirty="0"/>
          </a:p>
        </p:txBody>
      </p:sp>
      <p:sp>
        <p:nvSpPr>
          <p:cNvPr id="3" name="Text Placeholder 2">
            <a:extLst>
              <a:ext uri="{FF2B5EF4-FFF2-40B4-BE49-F238E27FC236}">
                <a16:creationId xmlns:a16="http://schemas.microsoft.com/office/drawing/2014/main" id="{DDCB7ED0-418F-9D53-AA87-C02104F987CD}"/>
              </a:ext>
            </a:extLst>
          </p:cNvPr>
          <p:cNvSpPr>
            <a:spLocks noGrp="1"/>
          </p:cNvSpPr>
          <p:nvPr>
            <p:ph type="body" sz="quarter" idx="15"/>
          </p:nvPr>
        </p:nvSpPr>
        <p:spPr/>
        <p:txBody>
          <a:bodyPr/>
          <a:lstStyle/>
          <a:p>
            <a:pPr fontAlgn="base"/>
            <a:r>
              <a:rPr lang="en-AU" i="0" u="none" strike="noStrike" dirty="0">
                <a:solidFill>
                  <a:srgbClr val="000000"/>
                </a:solidFill>
                <a:effectLst/>
                <a:latin typeface="Twinkl"/>
              </a:rPr>
              <a:t>In this experiment, a grey car and a white car were parked in the sun. The temperature of each car was measured throughout the day to see which colour would heat up faster.</a:t>
            </a:r>
            <a:r>
              <a:rPr lang="en-US" dirty="0"/>
              <a:t>​</a:t>
            </a:r>
          </a:p>
          <a:p>
            <a:pPr fontAlgn="base"/>
            <a:r>
              <a:rPr lang="en-US" dirty="0"/>
              <a:t>​</a:t>
            </a:r>
          </a:p>
          <a:p>
            <a:pPr fontAlgn="base"/>
            <a:r>
              <a:rPr lang="en-AU" dirty="0"/>
              <a:t>What is the independent variable?</a:t>
            </a:r>
            <a:r>
              <a:rPr lang="en-US" dirty="0"/>
              <a:t>​</a:t>
            </a:r>
          </a:p>
          <a:p>
            <a:pPr fontAlgn="base"/>
            <a:endParaRPr lang="en-US" dirty="0"/>
          </a:p>
          <a:p>
            <a:pPr fontAlgn="base"/>
            <a:r>
              <a:rPr lang="en-AU" dirty="0"/>
              <a:t>What is the dependent variable?</a:t>
            </a:r>
            <a:r>
              <a:rPr lang="en-US" dirty="0"/>
              <a:t>​</a:t>
            </a:r>
          </a:p>
          <a:p>
            <a:pPr fontAlgn="base"/>
            <a:endParaRPr lang="en-US" dirty="0"/>
          </a:p>
          <a:p>
            <a:pPr fontAlgn="base"/>
            <a:r>
              <a:rPr lang="en-AU" dirty="0"/>
              <a:t>What would be two controlled variables?</a:t>
            </a:r>
            <a:r>
              <a:rPr lang="en-US" dirty="0"/>
              <a:t>​</a:t>
            </a:r>
          </a:p>
        </p:txBody>
      </p:sp>
      <p:pic>
        <p:nvPicPr>
          <p:cNvPr id="3074" name="Picture 2">
            <a:extLst>
              <a:ext uri="{FF2B5EF4-FFF2-40B4-BE49-F238E27FC236}">
                <a16:creationId xmlns:a16="http://schemas.microsoft.com/office/drawing/2014/main" id="{E75A1355-E3DC-0C99-71AE-5B733ADD3C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69275" y="2185872"/>
            <a:ext cx="3611436" cy="1860243"/>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a:extLst>
              <a:ext uri="{FF2B5EF4-FFF2-40B4-BE49-F238E27FC236}">
                <a16:creationId xmlns:a16="http://schemas.microsoft.com/office/drawing/2014/main" id="{696AA6E1-BEB6-F54F-0EFD-7F42206105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68462" y="4065563"/>
            <a:ext cx="3617851" cy="1860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7742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2 Truths &amp; Trash - S2E2 - Round 2 #shorts">
            <a:hlinkClick r:id="" action="ppaction://media"/>
            <a:extLst>
              <a:ext uri="{FF2B5EF4-FFF2-40B4-BE49-F238E27FC236}">
                <a16:creationId xmlns:a16="http://schemas.microsoft.com/office/drawing/2014/main" id="{0BCD9979-3E2F-A79E-698D-A81FCC0752C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72176" y="1977542"/>
            <a:ext cx="2447645" cy="4351368"/>
          </a:xfrm>
          <a:prstGeom prst="rect">
            <a:avLst/>
          </a:prstGeom>
        </p:spPr>
      </p:pic>
      <p:sp>
        <p:nvSpPr>
          <p:cNvPr id="2" name="Text Placeholder 1">
            <a:extLst>
              <a:ext uri="{FF2B5EF4-FFF2-40B4-BE49-F238E27FC236}">
                <a16:creationId xmlns:a16="http://schemas.microsoft.com/office/drawing/2014/main" id="{C0A58070-C57F-52A5-BA74-0D12B1142C1B}"/>
              </a:ext>
            </a:extLst>
          </p:cNvPr>
          <p:cNvSpPr>
            <a:spLocks noGrp="1"/>
          </p:cNvSpPr>
          <p:nvPr>
            <p:ph type="body" sz="quarter" idx="14"/>
          </p:nvPr>
        </p:nvSpPr>
        <p:spPr/>
        <p:txBody>
          <a:bodyPr/>
          <a:lstStyle/>
          <a:p>
            <a:r>
              <a:rPr lang="en-AU" dirty="0"/>
              <a:t>Brain Break</a:t>
            </a:r>
          </a:p>
        </p:txBody>
      </p:sp>
      <p:sp>
        <p:nvSpPr>
          <p:cNvPr id="3" name="Text Placeholder 2">
            <a:extLst>
              <a:ext uri="{FF2B5EF4-FFF2-40B4-BE49-F238E27FC236}">
                <a16:creationId xmlns:a16="http://schemas.microsoft.com/office/drawing/2014/main" id="{E86BAABE-0A7B-2E7D-CDE3-B4944D6DFDDA}"/>
              </a:ext>
            </a:extLst>
          </p:cNvPr>
          <p:cNvSpPr>
            <a:spLocks noGrp="1"/>
          </p:cNvSpPr>
          <p:nvPr>
            <p:ph type="body" sz="quarter" idx="15"/>
          </p:nvPr>
        </p:nvSpPr>
        <p:spPr/>
        <p:txBody>
          <a:bodyPr/>
          <a:lstStyle/>
          <a:p>
            <a:r>
              <a:rPr lang="en-AU" dirty="0"/>
              <a:t>In this video, two of the facts shown are true, and the other is false. See if you can identify which is which before the end!</a:t>
            </a:r>
          </a:p>
        </p:txBody>
      </p:sp>
    </p:spTree>
    <p:extLst>
      <p:ext uri="{BB962C8B-B14F-4D97-AF65-F5344CB8AC3E}">
        <p14:creationId xmlns:p14="http://schemas.microsoft.com/office/powerpoint/2010/main" val="1302100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93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4"/>
          </p:nvPr>
        </p:nvSpPr>
        <p:spPr/>
        <p:txBody>
          <a:bodyPr>
            <a:noAutofit/>
          </a:bodyPr>
          <a:lstStyle/>
          <a:p>
            <a:r>
              <a:rPr lang="en-US" dirty="0"/>
              <a:t>I can write a hypothesis</a:t>
            </a:r>
          </a:p>
        </p:txBody>
      </p:sp>
      <p:sp>
        <p:nvSpPr>
          <p:cNvPr id="3" name="Text Placeholder 2">
            <a:extLst>
              <a:ext uri="{FF2B5EF4-FFF2-40B4-BE49-F238E27FC236}">
                <a16:creationId xmlns:a16="http://schemas.microsoft.com/office/drawing/2014/main" id="{EB827A3B-029D-4755-BCC8-9086AED23745}"/>
              </a:ext>
            </a:extLst>
          </p:cNvPr>
          <p:cNvSpPr>
            <a:spLocks noGrp="1"/>
          </p:cNvSpPr>
          <p:nvPr>
            <p:ph type="body" sz="quarter" idx="15"/>
          </p:nvPr>
        </p:nvSpPr>
        <p:spPr/>
        <p:txBody>
          <a:bodyPr/>
          <a:lstStyle/>
          <a:p>
            <a:r>
              <a:rPr lang="en-AU" dirty="0"/>
              <a:t>A hypothesis is a prediction of what we expect to happen during a science experiment.</a:t>
            </a:r>
          </a:p>
          <a:p>
            <a:endParaRPr lang="en-AU" dirty="0"/>
          </a:p>
          <a:p>
            <a:r>
              <a:rPr lang="en-AU" dirty="0"/>
              <a:t>A hypothesis should relate the independent variable to the dependent variable, and have a direction!</a:t>
            </a:r>
          </a:p>
          <a:p>
            <a:endParaRPr lang="en-AU" dirty="0"/>
          </a:p>
          <a:p>
            <a:r>
              <a:rPr lang="en-AU" dirty="0"/>
              <a:t>E.g., when more water is added to plants, they will grow taller.</a:t>
            </a:r>
          </a:p>
        </p:txBody>
      </p:sp>
    </p:spTree>
    <p:extLst>
      <p:ext uri="{BB962C8B-B14F-4D97-AF65-F5344CB8AC3E}">
        <p14:creationId xmlns:p14="http://schemas.microsoft.com/office/powerpoint/2010/main" val="4095152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919EB2-11FB-282F-06AD-57DCB38B59CA}"/>
              </a:ext>
            </a:extLst>
          </p:cNvPr>
          <p:cNvSpPr>
            <a:spLocks noGrp="1"/>
          </p:cNvSpPr>
          <p:nvPr>
            <p:ph type="body" sz="quarter" idx="14"/>
          </p:nvPr>
        </p:nvSpPr>
        <p:spPr/>
        <p:txBody>
          <a:bodyPr/>
          <a:lstStyle/>
          <a:p>
            <a:r>
              <a:rPr lang="en-US" dirty="0"/>
              <a:t>I can write a hypothesis</a:t>
            </a:r>
          </a:p>
        </p:txBody>
      </p:sp>
      <p:sp>
        <p:nvSpPr>
          <p:cNvPr id="3" name="Text Placeholder 2">
            <a:extLst>
              <a:ext uri="{FF2B5EF4-FFF2-40B4-BE49-F238E27FC236}">
                <a16:creationId xmlns:a16="http://schemas.microsoft.com/office/drawing/2014/main" id="{67CB81AE-50B4-439D-18BB-0858547684FC}"/>
              </a:ext>
            </a:extLst>
          </p:cNvPr>
          <p:cNvSpPr>
            <a:spLocks noGrp="1"/>
          </p:cNvSpPr>
          <p:nvPr>
            <p:ph type="body" sz="quarter" idx="15"/>
          </p:nvPr>
        </p:nvSpPr>
        <p:spPr/>
        <p:txBody>
          <a:bodyPr/>
          <a:lstStyle/>
          <a:p>
            <a:r>
              <a:rPr lang="en-AU" dirty="0"/>
              <a:t>A hypothesis should usually be written in the following format:</a:t>
            </a:r>
          </a:p>
          <a:p>
            <a:endParaRPr lang="en-AU" dirty="0"/>
          </a:p>
          <a:p>
            <a:r>
              <a:rPr lang="en-AU" dirty="0"/>
              <a:t>When </a:t>
            </a:r>
            <a:r>
              <a:rPr lang="en-AU" dirty="0">
                <a:solidFill>
                  <a:srgbClr val="00B050"/>
                </a:solidFill>
              </a:rPr>
              <a:t>the independent variable </a:t>
            </a:r>
            <a:r>
              <a:rPr lang="en-AU" dirty="0">
                <a:solidFill>
                  <a:srgbClr val="0070C0"/>
                </a:solidFill>
              </a:rPr>
              <a:t>increases/decreases, </a:t>
            </a:r>
            <a:r>
              <a:rPr lang="en-AU" dirty="0"/>
              <a:t>the </a:t>
            </a:r>
            <a:r>
              <a:rPr lang="en-AU" dirty="0">
                <a:solidFill>
                  <a:srgbClr val="FF0000"/>
                </a:solidFill>
              </a:rPr>
              <a:t>dependent variable </a:t>
            </a:r>
            <a:r>
              <a:rPr lang="en-AU" dirty="0"/>
              <a:t>will </a:t>
            </a:r>
            <a:r>
              <a:rPr lang="en-AU" dirty="0">
                <a:solidFill>
                  <a:srgbClr val="0070C0"/>
                </a:solidFill>
              </a:rPr>
              <a:t>increase/decrease.</a:t>
            </a:r>
          </a:p>
          <a:p>
            <a:endParaRPr lang="en-AU" dirty="0">
              <a:solidFill>
                <a:srgbClr val="0070C0"/>
              </a:solidFill>
            </a:endParaRPr>
          </a:p>
          <a:p>
            <a:r>
              <a:rPr lang="en-AU" dirty="0"/>
              <a:t>For the plant example we just used:</a:t>
            </a:r>
          </a:p>
          <a:p>
            <a:endParaRPr lang="en-AU" dirty="0">
              <a:solidFill>
                <a:srgbClr val="0070C0"/>
              </a:solidFill>
            </a:endParaRPr>
          </a:p>
          <a:p>
            <a:r>
              <a:rPr lang="en-AU" dirty="0"/>
              <a:t>When </a:t>
            </a:r>
            <a:r>
              <a:rPr lang="en-AU" dirty="0">
                <a:solidFill>
                  <a:schemeClr val="accent1"/>
                </a:solidFill>
              </a:rPr>
              <a:t>more</a:t>
            </a:r>
            <a:r>
              <a:rPr lang="en-AU" dirty="0"/>
              <a:t> </a:t>
            </a:r>
            <a:r>
              <a:rPr lang="en-AU" dirty="0">
                <a:solidFill>
                  <a:srgbClr val="00B050"/>
                </a:solidFill>
              </a:rPr>
              <a:t>water is added to plants</a:t>
            </a:r>
            <a:r>
              <a:rPr lang="en-AU" dirty="0"/>
              <a:t>, they will </a:t>
            </a:r>
            <a:r>
              <a:rPr lang="en-AU" dirty="0">
                <a:solidFill>
                  <a:srgbClr val="FF0000"/>
                </a:solidFill>
              </a:rPr>
              <a:t>grow</a:t>
            </a:r>
            <a:r>
              <a:rPr lang="en-AU" dirty="0"/>
              <a:t> </a:t>
            </a:r>
            <a:r>
              <a:rPr lang="en-AU" dirty="0">
                <a:solidFill>
                  <a:srgbClr val="0070C0"/>
                </a:solidFill>
              </a:rPr>
              <a:t>taller</a:t>
            </a:r>
            <a:r>
              <a:rPr lang="en-AU" dirty="0"/>
              <a:t>.</a:t>
            </a:r>
          </a:p>
        </p:txBody>
      </p:sp>
    </p:spTree>
    <p:extLst>
      <p:ext uri="{BB962C8B-B14F-4D97-AF65-F5344CB8AC3E}">
        <p14:creationId xmlns:p14="http://schemas.microsoft.com/office/powerpoint/2010/main" val="30701961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A5249F-1FAA-4A62-9EEB-A00D4623AE7F}"/>
              </a:ext>
            </a:extLst>
          </p:cNvPr>
          <p:cNvSpPr>
            <a:spLocks noGrp="1"/>
          </p:cNvSpPr>
          <p:nvPr>
            <p:ph type="body" sz="quarter" idx="14"/>
          </p:nvPr>
        </p:nvSpPr>
        <p:spPr/>
        <p:txBody>
          <a:bodyPr/>
          <a:lstStyle/>
          <a:p>
            <a:r>
              <a:rPr lang="en-US" dirty="0"/>
              <a:t>I can write a hypothesis</a:t>
            </a:r>
            <a:endParaRPr lang="en-AU" dirty="0"/>
          </a:p>
        </p:txBody>
      </p:sp>
      <p:sp>
        <p:nvSpPr>
          <p:cNvPr id="3" name="Text Placeholder 2">
            <a:extLst>
              <a:ext uri="{FF2B5EF4-FFF2-40B4-BE49-F238E27FC236}">
                <a16:creationId xmlns:a16="http://schemas.microsoft.com/office/drawing/2014/main" id="{A052B168-8615-6EF2-28B2-7A020B1EF22F}"/>
              </a:ext>
            </a:extLst>
          </p:cNvPr>
          <p:cNvSpPr>
            <a:spLocks noGrp="1"/>
          </p:cNvSpPr>
          <p:nvPr>
            <p:ph type="body" sz="quarter" idx="15"/>
          </p:nvPr>
        </p:nvSpPr>
        <p:spPr/>
        <p:txBody>
          <a:bodyPr/>
          <a:lstStyle/>
          <a:p>
            <a:r>
              <a:rPr lang="en-AU" dirty="0"/>
              <a:t>Let’s write hypotheses for each experiment we looked at today:</a:t>
            </a:r>
          </a:p>
        </p:txBody>
      </p:sp>
      <p:graphicFrame>
        <p:nvGraphicFramePr>
          <p:cNvPr id="5" name="Table 4">
            <a:extLst>
              <a:ext uri="{FF2B5EF4-FFF2-40B4-BE49-F238E27FC236}">
                <a16:creationId xmlns:a16="http://schemas.microsoft.com/office/drawing/2014/main" id="{B9C5E263-73CD-61BD-86EE-F123DCD995A5}"/>
              </a:ext>
            </a:extLst>
          </p:cNvPr>
          <p:cNvGraphicFramePr>
            <a:graphicFrameLocks noGrp="1"/>
          </p:cNvGraphicFramePr>
          <p:nvPr>
            <p:extLst>
              <p:ext uri="{D42A27DB-BD31-4B8C-83A1-F6EECF244321}">
                <p14:modId xmlns:p14="http://schemas.microsoft.com/office/powerpoint/2010/main" val="3910629394"/>
              </p:ext>
            </p:extLst>
          </p:nvPr>
        </p:nvGraphicFramePr>
        <p:xfrm>
          <a:off x="397668" y="1992888"/>
          <a:ext cx="4660045" cy="1097280"/>
        </p:xfrm>
        <a:graphic>
          <a:graphicData uri="http://schemas.openxmlformats.org/drawingml/2006/table">
            <a:tbl>
              <a:tblPr firstRow="1" bandRow="1">
                <a:tableStyleId>{5C22544A-7EE6-4342-B048-85BDC9FD1C3A}</a:tableStyleId>
              </a:tblPr>
              <a:tblGrid>
                <a:gridCol w="2019618">
                  <a:extLst>
                    <a:ext uri="{9D8B030D-6E8A-4147-A177-3AD203B41FA5}">
                      <a16:colId xmlns:a16="http://schemas.microsoft.com/office/drawing/2014/main" val="886290167"/>
                    </a:ext>
                  </a:extLst>
                </a:gridCol>
                <a:gridCol w="2640427">
                  <a:extLst>
                    <a:ext uri="{9D8B030D-6E8A-4147-A177-3AD203B41FA5}">
                      <a16:colId xmlns:a16="http://schemas.microsoft.com/office/drawing/2014/main" val="2112525415"/>
                    </a:ext>
                  </a:extLst>
                </a:gridCol>
              </a:tblGrid>
              <a:tr h="180459">
                <a:tc>
                  <a:txBody>
                    <a:bodyPr/>
                    <a:lstStyle/>
                    <a:p>
                      <a:r>
                        <a:rPr lang="en-AU" sz="1800" dirty="0"/>
                        <a:t>Type of variable</a:t>
                      </a:r>
                    </a:p>
                  </a:txBody>
                  <a:tcPr>
                    <a:solidFill>
                      <a:srgbClr val="2E546D"/>
                    </a:solidFill>
                  </a:tcPr>
                </a:tc>
                <a:tc>
                  <a:txBody>
                    <a:bodyPr/>
                    <a:lstStyle/>
                    <a:p>
                      <a:r>
                        <a:rPr lang="en-AU" sz="1800" dirty="0"/>
                        <a:t>Variable</a:t>
                      </a:r>
                    </a:p>
                  </a:txBody>
                  <a:tcPr>
                    <a:solidFill>
                      <a:srgbClr val="2E546D"/>
                    </a:solidFill>
                  </a:tcPr>
                </a:tc>
                <a:extLst>
                  <a:ext uri="{0D108BD9-81ED-4DB2-BD59-A6C34878D82A}">
                    <a16:rowId xmlns:a16="http://schemas.microsoft.com/office/drawing/2014/main" val="1134588057"/>
                  </a:ext>
                </a:extLst>
              </a:tr>
              <a:tr h="180459">
                <a:tc>
                  <a:txBody>
                    <a:bodyPr/>
                    <a:lstStyle/>
                    <a:p>
                      <a:r>
                        <a:rPr lang="en-AU" sz="1800" dirty="0"/>
                        <a:t>Independent</a:t>
                      </a:r>
                    </a:p>
                  </a:txBody>
                  <a:tcPr>
                    <a:solidFill>
                      <a:schemeClr val="tx2">
                        <a:lumMod val="40000"/>
                        <a:lumOff val="60000"/>
                      </a:schemeClr>
                    </a:solidFill>
                  </a:tcPr>
                </a:tc>
                <a:tc>
                  <a:txBody>
                    <a:bodyPr/>
                    <a:lstStyle/>
                    <a:p>
                      <a:r>
                        <a:rPr lang="en-AU" sz="1800" dirty="0"/>
                        <a:t>Amount of fertiliser</a:t>
                      </a:r>
                    </a:p>
                  </a:txBody>
                  <a:tcPr>
                    <a:solidFill>
                      <a:schemeClr val="tx2">
                        <a:lumMod val="40000"/>
                        <a:lumOff val="60000"/>
                      </a:schemeClr>
                    </a:solidFill>
                  </a:tcPr>
                </a:tc>
                <a:extLst>
                  <a:ext uri="{0D108BD9-81ED-4DB2-BD59-A6C34878D82A}">
                    <a16:rowId xmlns:a16="http://schemas.microsoft.com/office/drawing/2014/main" val="836550840"/>
                  </a:ext>
                </a:extLst>
              </a:tr>
              <a:tr h="255752">
                <a:tc>
                  <a:txBody>
                    <a:bodyPr/>
                    <a:lstStyle/>
                    <a:p>
                      <a:r>
                        <a:rPr lang="en-AU" sz="1800" dirty="0"/>
                        <a:t>Dependent</a:t>
                      </a:r>
                    </a:p>
                  </a:txBody>
                  <a:tcPr>
                    <a:solidFill>
                      <a:schemeClr val="tx2">
                        <a:lumMod val="20000"/>
                        <a:lumOff val="80000"/>
                      </a:schemeClr>
                    </a:solidFill>
                  </a:tcPr>
                </a:tc>
                <a:tc>
                  <a:txBody>
                    <a:bodyPr/>
                    <a:lstStyle/>
                    <a:p>
                      <a:r>
                        <a:rPr lang="en-AU" sz="1800" dirty="0"/>
                        <a:t>Height of plant</a:t>
                      </a:r>
                    </a:p>
                  </a:txBody>
                  <a:tcPr>
                    <a:solidFill>
                      <a:schemeClr val="tx2">
                        <a:lumMod val="20000"/>
                        <a:lumOff val="80000"/>
                      </a:schemeClr>
                    </a:solidFill>
                  </a:tcPr>
                </a:tc>
                <a:extLst>
                  <a:ext uri="{0D108BD9-81ED-4DB2-BD59-A6C34878D82A}">
                    <a16:rowId xmlns:a16="http://schemas.microsoft.com/office/drawing/2014/main" val="3720335034"/>
                  </a:ext>
                </a:extLst>
              </a:tr>
            </a:tbl>
          </a:graphicData>
        </a:graphic>
      </p:graphicFrame>
      <p:graphicFrame>
        <p:nvGraphicFramePr>
          <p:cNvPr id="6" name="Table 5">
            <a:extLst>
              <a:ext uri="{FF2B5EF4-FFF2-40B4-BE49-F238E27FC236}">
                <a16:creationId xmlns:a16="http://schemas.microsoft.com/office/drawing/2014/main" id="{28DE152A-1EDA-E0ED-9158-A2BFC1022896}"/>
              </a:ext>
            </a:extLst>
          </p:cNvPr>
          <p:cNvGraphicFramePr>
            <a:graphicFrameLocks noGrp="1"/>
          </p:cNvGraphicFramePr>
          <p:nvPr>
            <p:extLst>
              <p:ext uri="{D42A27DB-BD31-4B8C-83A1-F6EECF244321}">
                <p14:modId xmlns:p14="http://schemas.microsoft.com/office/powerpoint/2010/main" val="2868628808"/>
              </p:ext>
            </p:extLst>
          </p:nvPr>
        </p:nvGraphicFramePr>
        <p:xfrm>
          <a:off x="397667" y="4128833"/>
          <a:ext cx="4660045" cy="1097280"/>
        </p:xfrm>
        <a:graphic>
          <a:graphicData uri="http://schemas.openxmlformats.org/drawingml/2006/table">
            <a:tbl>
              <a:tblPr firstRow="1" bandRow="1">
                <a:tableStyleId>{5C22544A-7EE6-4342-B048-85BDC9FD1C3A}</a:tableStyleId>
              </a:tblPr>
              <a:tblGrid>
                <a:gridCol w="2019618">
                  <a:extLst>
                    <a:ext uri="{9D8B030D-6E8A-4147-A177-3AD203B41FA5}">
                      <a16:colId xmlns:a16="http://schemas.microsoft.com/office/drawing/2014/main" val="886290167"/>
                    </a:ext>
                  </a:extLst>
                </a:gridCol>
                <a:gridCol w="2640427">
                  <a:extLst>
                    <a:ext uri="{9D8B030D-6E8A-4147-A177-3AD203B41FA5}">
                      <a16:colId xmlns:a16="http://schemas.microsoft.com/office/drawing/2014/main" val="2112525415"/>
                    </a:ext>
                  </a:extLst>
                </a:gridCol>
              </a:tblGrid>
              <a:tr h="180459">
                <a:tc>
                  <a:txBody>
                    <a:bodyPr/>
                    <a:lstStyle/>
                    <a:p>
                      <a:r>
                        <a:rPr lang="en-AU" sz="1800" dirty="0"/>
                        <a:t>Type of variable</a:t>
                      </a:r>
                    </a:p>
                  </a:txBody>
                  <a:tcPr>
                    <a:solidFill>
                      <a:srgbClr val="2E546D"/>
                    </a:solidFill>
                  </a:tcPr>
                </a:tc>
                <a:tc>
                  <a:txBody>
                    <a:bodyPr/>
                    <a:lstStyle/>
                    <a:p>
                      <a:r>
                        <a:rPr lang="en-AU" sz="1800" dirty="0"/>
                        <a:t>Variable</a:t>
                      </a:r>
                    </a:p>
                  </a:txBody>
                  <a:tcPr>
                    <a:solidFill>
                      <a:srgbClr val="2E546D"/>
                    </a:solidFill>
                  </a:tcPr>
                </a:tc>
                <a:extLst>
                  <a:ext uri="{0D108BD9-81ED-4DB2-BD59-A6C34878D82A}">
                    <a16:rowId xmlns:a16="http://schemas.microsoft.com/office/drawing/2014/main" val="1134588057"/>
                  </a:ext>
                </a:extLst>
              </a:tr>
              <a:tr h="180459">
                <a:tc>
                  <a:txBody>
                    <a:bodyPr/>
                    <a:lstStyle/>
                    <a:p>
                      <a:r>
                        <a:rPr lang="en-AU" sz="1800" dirty="0"/>
                        <a:t>Independent</a:t>
                      </a:r>
                    </a:p>
                  </a:txBody>
                  <a:tcPr>
                    <a:solidFill>
                      <a:schemeClr val="tx2">
                        <a:lumMod val="40000"/>
                        <a:lumOff val="60000"/>
                      </a:schemeClr>
                    </a:solidFill>
                  </a:tcPr>
                </a:tc>
                <a:tc>
                  <a:txBody>
                    <a:bodyPr/>
                    <a:lstStyle/>
                    <a:p>
                      <a:r>
                        <a:rPr lang="en-AU" sz="1800" dirty="0"/>
                        <a:t>Colour of car</a:t>
                      </a:r>
                    </a:p>
                  </a:txBody>
                  <a:tcPr>
                    <a:solidFill>
                      <a:schemeClr val="tx2">
                        <a:lumMod val="40000"/>
                        <a:lumOff val="60000"/>
                      </a:schemeClr>
                    </a:solidFill>
                  </a:tcPr>
                </a:tc>
                <a:extLst>
                  <a:ext uri="{0D108BD9-81ED-4DB2-BD59-A6C34878D82A}">
                    <a16:rowId xmlns:a16="http://schemas.microsoft.com/office/drawing/2014/main" val="836550840"/>
                  </a:ext>
                </a:extLst>
              </a:tr>
              <a:tr h="255752">
                <a:tc>
                  <a:txBody>
                    <a:bodyPr/>
                    <a:lstStyle/>
                    <a:p>
                      <a:r>
                        <a:rPr lang="en-AU" sz="1800" dirty="0"/>
                        <a:t>Dependent</a:t>
                      </a:r>
                    </a:p>
                  </a:txBody>
                  <a:tcPr>
                    <a:solidFill>
                      <a:schemeClr val="tx2">
                        <a:lumMod val="20000"/>
                        <a:lumOff val="80000"/>
                      </a:schemeClr>
                    </a:solidFill>
                  </a:tcPr>
                </a:tc>
                <a:tc>
                  <a:txBody>
                    <a:bodyPr/>
                    <a:lstStyle/>
                    <a:p>
                      <a:r>
                        <a:rPr lang="en-AU" sz="1800" dirty="0"/>
                        <a:t>Temperature of car</a:t>
                      </a:r>
                    </a:p>
                  </a:txBody>
                  <a:tcPr>
                    <a:solidFill>
                      <a:schemeClr val="tx2">
                        <a:lumMod val="20000"/>
                        <a:lumOff val="80000"/>
                      </a:schemeClr>
                    </a:solidFill>
                  </a:tcPr>
                </a:tc>
                <a:extLst>
                  <a:ext uri="{0D108BD9-81ED-4DB2-BD59-A6C34878D82A}">
                    <a16:rowId xmlns:a16="http://schemas.microsoft.com/office/drawing/2014/main" val="3720335034"/>
                  </a:ext>
                </a:extLst>
              </a:tr>
            </a:tbl>
          </a:graphicData>
        </a:graphic>
      </p:graphicFrame>
      <p:graphicFrame>
        <p:nvGraphicFramePr>
          <p:cNvPr id="7" name="Table 6">
            <a:extLst>
              <a:ext uri="{FF2B5EF4-FFF2-40B4-BE49-F238E27FC236}">
                <a16:creationId xmlns:a16="http://schemas.microsoft.com/office/drawing/2014/main" id="{3B3A627B-DB06-62C5-14A4-D32491FE46E4}"/>
              </a:ext>
            </a:extLst>
          </p:cNvPr>
          <p:cNvGraphicFramePr>
            <a:graphicFrameLocks noGrp="1"/>
          </p:cNvGraphicFramePr>
          <p:nvPr>
            <p:extLst>
              <p:ext uri="{D42A27DB-BD31-4B8C-83A1-F6EECF244321}">
                <p14:modId xmlns:p14="http://schemas.microsoft.com/office/powerpoint/2010/main" val="2345484062"/>
              </p:ext>
            </p:extLst>
          </p:nvPr>
        </p:nvGraphicFramePr>
        <p:xfrm>
          <a:off x="6493668" y="1992888"/>
          <a:ext cx="5627981" cy="1097280"/>
        </p:xfrm>
        <a:graphic>
          <a:graphicData uri="http://schemas.openxmlformats.org/drawingml/2006/table">
            <a:tbl>
              <a:tblPr firstRow="1" bandRow="1">
                <a:tableStyleId>{5C22544A-7EE6-4342-B048-85BDC9FD1C3A}</a:tableStyleId>
              </a:tblPr>
              <a:tblGrid>
                <a:gridCol w="2019618">
                  <a:extLst>
                    <a:ext uri="{9D8B030D-6E8A-4147-A177-3AD203B41FA5}">
                      <a16:colId xmlns:a16="http://schemas.microsoft.com/office/drawing/2014/main" val="886290167"/>
                    </a:ext>
                  </a:extLst>
                </a:gridCol>
                <a:gridCol w="3608363">
                  <a:extLst>
                    <a:ext uri="{9D8B030D-6E8A-4147-A177-3AD203B41FA5}">
                      <a16:colId xmlns:a16="http://schemas.microsoft.com/office/drawing/2014/main" val="2112525415"/>
                    </a:ext>
                  </a:extLst>
                </a:gridCol>
              </a:tblGrid>
              <a:tr h="180459">
                <a:tc>
                  <a:txBody>
                    <a:bodyPr/>
                    <a:lstStyle/>
                    <a:p>
                      <a:r>
                        <a:rPr lang="en-AU" sz="1800" dirty="0"/>
                        <a:t>Type of variable</a:t>
                      </a:r>
                    </a:p>
                  </a:txBody>
                  <a:tcPr>
                    <a:solidFill>
                      <a:srgbClr val="2E546D"/>
                    </a:solidFill>
                  </a:tcPr>
                </a:tc>
                <a:tc>
                  <a:txBody>
                    <a:bodyPr/>
                    <a:lstStyle/>
                    <a:p>
                      <a:r>
                        <a:rPr lang="en-AU" sz="1800" dirty="0"/>
                        <a:t>Variable</a:t>
                      </a:r>
                    </a:p>
                  </a:txBody>
                  <a:tcPr>
                    <a:solidFill>
                      <a:srgbClr val="2E546D"/>
                    </a:solidFill>
                  </a:tcPr>
                </a:tc>
                <a:extLst>
                  <a:ext uri="{0D108BD9-81ED-4DB2-BD59-A6C34878D82A}">
                    <a16:rowId xmlns:a16="http://schemas.microsoft.com/office/drawing/2014/main" val="1134588057"/>
                  </a:ext>
                </a:extLst>
              </a:tr>
              <a:tr h="180459">
                <a:tc>
                  <a:txBody>
                    <a:bodyPr/>
                    <a:lstStyle/>
                    <a:p>
                      <a:r>
                        <a:rPr lang="en-AU" sz="1800" dirty="0"/>
                        <a:t>Independent</a:t>
                      </a:r>
                    </a:p>
                  </a:txBody>
                  <a:tcPr>
                    <a:solidFill>
                      <a:schemeClr val="tx2">
                        <a:lumMod val="40000"/>
                        <a:lumOff val="60000"/>
                      </a:schemeClr>
                    </a:solidFill>
                  </a:tcPr>
                </a:tc>
                <a:tc>
                  <a:txBody>
                    <a:bodyPr/>
                    <a:lstStyle/>
                    <a:p>
                      <a:r>
                        <a:rPr lang="en-AU" sz="1800" dirty="0"/>
                        <a:t>Type of paper towel</a:t>
                      </a:r>
                    </a:p>
                  </a:txBody>
                  <a:tcPr>
                    <a:solidFill>
                      <a:schemeClr val="tx2">
                        <a:lumMod val="40000"/>
                        <a:lumOff val="60000"/>
                      </a:schemeClr>
                    </a:solidFill>
                  </a:tcPr>
                </a:tc>
                <a:extLst>
                  <a:ext uri="{0D108BD9-81ED-4DB2-BD59-A6C34878D82A}">
                    <a16:rowId xmlns:a16="http://schemas.microsoft.com/office/drawing/2014/main" val="836550840"/>
                  </a:ext>
                </a:extLst>
              </a:tr>
              <a:tr h="255752">
                <a:tc>
                  <a:txBody>
                    <a:bodyPr/>
                    <a:lstStyle/>
                    <a:p>
                      <a:r>
                        <a:rPr lang="en-AU" sz="1800" dirty="0"/>
                        <a:t>Dependent</a:t>
                      </a:r>
                    </a:p>
                  </a:txBody>
                  <a:tcPr>
                    <a:solidFill>
                      <a:schemeClr val="tx2">
                        <a:lumMod val="20000"/>
                        <a:lumOff val="80000"/>
                      </a:schemeClr>
                    </a:solidFill>
                  </a:tcPr>
                </a:tc>
                <a:tc>
                  <a:txBody>
                    <a:bodyPr/>
                    <a:lstStyle/>
                    <a:p>
                      <a:r>
                        <a:rPr lang="en-AU" sz="1800" dirty="0"/>
                        <a:t>Amount of water absorbed</a:t>
                      </a:r>
                    </a:p>
                  </a:txBody>
                  <a:tcPr>
                    <a:solidFill>
                      <a:schemeClr val="tx2">
                        <a:lumMod val="20000"/>
                        <a:lumOff val="80000"/>
                      </a:schemeClr>
                    </a:solidFill>
                  </a:tcPr>
                </a:tc>
                <a:extLst>
                  <a:ext uri="{0D108BD9-81ED-4DB2-BD59-A6C34878D82A}">
                    <a16:rowId xmlns:a16="http://schemas.microsoft.com/office/drawing/2014/main" val="3720335034"/>
                  </a:ext>
                </a:extLst>
              </a:tr>
            </a:tbl>
          </a:graphicData>
        </a:graphic>
      </p:graphicFrame>
    </p:spTree>
    <p:extLst>
      <p:ext uri="{BB962C8B-B14F-4D97-AF65-F5344CB8AC3E}">
        <p14:creationId xmlns:p14="http://schemas.microsoft.com/office/powerpoint/2010/main" val="6579473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37B9D4-1F28-34F1-395C-FCDE6CBBAE80}"/>
              </a:ext>
            </a:extLst>
          </p:cNvPr>
          <p:cNvSpPr>
            <a:spLocks noGrp="1"/>
          </p:cNvSpPr>
          <p:nvPr>
            <p:ph type="body" sz="quarter" idx="14"/>
          </p:nvPr>
        </p:nvSpPr>
        <p:spPr/>
        <p:txBody>
          <a:bodyPr/>
          <a:lstStyle/>
          <a:p>
            <a:r>
              <a:rPr lang="en-AU" dirty="0"/>
              <a:t>Variables and hypothesis</a:t>
            </a:r>
          </a:p>
        </p:txBody>
      </p:sp>
      <p:sp>
        <p:nvSpPr>
          <p:cNvPr id="3" name="Text Placeholder 2">
            <a:extLst>
              <a:ext uri="{FF2B5EF4-FFF2-40B4-BE49-F238E27FC236}">
                <a16:creationId xmlns:a16="http://schemas.microsoft.com/office/drawing/2014/main" id="{70924D5F-0D1D-AD19-560A-187920D916C7}"/>
              </a:ext>
            </a:extLst>
          </p:cNvPr>
          <p:cNvSpPr>
            <a:spLocks noGrp="1"/>
          </p:cNvSpPr>
          <p:nvPr>
            <p:ph type="body" sz="quarter" idx="15"/>
          </p:nvPr>
        </p:nvSpPr>
        <p:spPr/>
        <p:txBody>
          <a:bodyPr/>
          <a:lstStyle/>
          <a:p>
            <a:r>
              <a:rPr lang="en-AU" dirty="0"/>
              <a:t>A variable is a</a:t>
            </a:r>
            <a:r>
              <a:rPr lang="en-AU" sz="2800" dirty="0"/>
              <a:t>nything that can be changed during an experiment. An independent variable is changed on purpose, a dependent variable is measured and changes because of the independent variable, and a controlled variable is purposefully kept the same.</a:t>
            </a:r>
          </a:p>
          <a:p>
            <a:endParaRPr lang="en-AU" dirty="0"/>
          </a:p>
          <a:p>
            <a:r>
              <a:rPr lang="en-AU" sz="2800" dirty="0"/>
              <a:t>A hypothesis is a statement of what you expect to happen when you change the independent variable.</a:t>
            </a:r>
          </a:p>
          <a:p>
            <a:endParaRPr lang="en-AU" dirty="0"/>
          </a:p>
        </p:txBody>
      </p:sp>
    </p:spTree>
    <p:extLst>
      <p:ext uri="{BB962C8B-B14F-4D97-AF65-F5344CB8AC3E}">
        <p14:creationId xmlns:p14="http://schemas.microsoft.com/office/powerpoint/2010/main" val="2748884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4"/>
          </p:nvPr>
        </p:nvSpPr>
        <p:spPr/>
        <p:txBody>
          <a:bodyPr>
            <a:noAutofit/>
          </a:bodyPr>
          <a:lstStyle/>
          <a:p>
            <a:r>
              <a:rPr lang="en-AU" sz="2400" dirty="0"/>
              <a:t>Do Now</a:t>
            </a:r>
          </a:p>
        </p:txBody>
      </p:sp>
      <p:sp>
        <p:nvSpPr>
          <p:cNvPr id="3" name="Text Placeholder 2">
            <a:extLst>
              <a:ext uri="{FF2B5EF4-FFF2-40B4-BE49-F238E27FC236}">
                <a16:creationId xmlns:a16="http://schemas.microsoft.com/office/drawing/2014/main" id="{EB827A3B-029D-4755-BCC8-9086AED23745}"/>
              </a:ext>
            </a:extLst>
          </p:cNvPr>
          <p:cNvSpPr>
            <a:spLocks noGrp="1"/>
          </p:cNvSpPr>
          <p:nvPr>
            <p:ph type="body" sz="quarter" idx="15"/>
          </p:nvPr>
        </p:nvSpPr>
        <p:spPr>
          <a:xfrm>
            <a:off x="295275" y="714171"/>
            <a:ext cx="11375232" cy="1008103"/>
          </a:xfrm>
        </p:spPr>
        <p:txBody>
          <a:bodyPr/>
          <a:lstStyle/>
          <a:p>
            <a:r>
              <a:rPr lang="en-AU" sz="3600" b="0" dirty="0"/>
              <a:t>Identify the tense for each of these sentence fragments from a scientific method. If they are not in the past tense, re-write them so that they are.</a:t>
            </a:r>
          </a:p>
          <a:p>
            <a:endParaRPr lang="en-AU" sz="3600" b="0" dirty="0"/>
          </a:p>
          <a:p>
            <a:pPr marL="742950" indent="-742950">
              <a:buAutoNum type="arabicPeriod"/>
            </a:pPr>
            <a:r>
              <a:rPr lang="en-AU" sz="3600" b="0" dirty="0"/>
              <a:t>The ball </a:t>
            </a:r>
            <a:r>
              <a:rPr lang="en-AU" sz="3600" b="0" dirty="0">
                <a:solidFill>
                  <a:srgbClr val="FF0000"/>
                </a:solidFill>
              </a:rPr>
              <a:t>was</a:t>
            </a:r>
            <a:r>
              <a:rPr lang="en-AU" sz="3600" b="0" dirty="0"/>
              <a:t> dropped from different heights.</a:t>
            </a:r>
          </a:p>
          <a:p>
            <a:pPr marL="742950" indent="-742950">
              <a:buAutoNum type="arabicPeriod"/>
            </a:pPr>
            <a:r>
              <a:rPr lang="en-AU" sz="3600" b="0" dirty="0">
                <a:solidFill>
                  <a:srgbClr val="00B050"/>
                </a:solidFill>
              </a:rPr>
              <a:t>The plant’s growth was observed every day.</a:t>
            </a:r>
          </a:p>
          <a:p>
            <a:pPr marL="742950" indent="-742950">
              <a:buAutoNum type="arabicPeriod"/>
            </a:pPr>
            <a:r>
              <a:rPr lang="en-AU" sz="3600" b="0" dirty="0"/>
              <a:t>The treatment </a:t>
            </a:r>
            <a:r>
              <a:rPr lang="en-AU" sz="3600" b="0" dirty="0">
                <a:solidFill>
                  <a:srgbClr val="FF0000"/>
                </a:solidFill>
              </a:rPr>
              <a:t>was</a:t>
            </a:r>
            <a:r>
              <a:rPr lang="en-AU" sz="3600" b="0" dirty="0"/>
              <a:t> not </a:t>
            </a:r>
            <a:r>
              <a:rPr lang="en-AU" sz="3600" b="0" strike="sngStrike" dirty="0">
                <a:solidFill>
                  <a:srgbClr val="FF0000"/>
                </a:solidFill>
              </a:rPr>
              <a:t>be</a:t>
            </a:r>
            <a:r>
              <a:rPr lang="en-AU" sz="3600" b="0" dirty="0"/>
              <a:t> received by the control group.</a:t>
            </a:r>
          </a:p>
          <a:p>
            <a:pPr marL="742950" indent="-742950">
              <a:buAutoNum type="arabicPeriod"/>
            </a:pPr>
            <a:r>
              <a:rPr lang="en-AU" sz="3600" b="0" dirty="0"/>
              <a:t>A clear trend </a:t>
            </a:r>
            <a:r>
              <a:rPr lang="en-AU" sz="3600" b="0" dirty="0">
                <a:solidFill>
                  <a:srgbClr val="FF0000"/>
                </a:solidFill>
              </a:rPr>
              <a:t>was</a:t>
            </a:r>
            <a:r>
              <a:rPr lang="en-AU" sz="3600" b="0" dirty="0"/>
              <a:t> shown by the data.</a:t>
            </a:r>
          </a:p>
          <a:p>
            <a:pPr marL="742950" indent="-742950">
              <a:buFont typeface="Arial" panose="020B0604020202020204" pitchFamily="34" charset="0"/>
              <a:buAutoNum type="arabicPeriod"/>
            </a:pPr>
            <a:r>
              <a:rPr lang="en-AU" sz="3600" b="0" dirty="0"/>
              <a:t>Fertiliser </a:t>
            </a:r>
            <a:r>
              <a:rPr lang="en-AU" sz="3600" b="0" dirty="0">
                <a:solidFill>
                  <a:srgbClr val="FF0000"/>
                </a:solidFill>
              </a:rPr>
              <a:t>was</a:t>
            </a:r>
            <a:r>
              <a:rPr lang="en-AU" sz="3600" b="0" dirty="0"/>
              <a:t> added to each plant.</a:t>
            </a:r>
          </a:p>
          <a:p>
            <a:endParaRPr lang="en-AU" sz="4000" b="0" dirty="0"/>
          </a:p>
        </p:txBody>
      </p:sp>
    </p:spTree>
    <p:extLst>
      <p:ext uri="{BB962C8B-B14F-4D97-AF65-F5344CB8AC3E}">
        <p14:creationId xmlns:p14="http://schemas.microsoft.com/office/powerpoint/2010/main" val="18261593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486571F-A1B2-6157-C431-AA55F7C1AB5A}"/>
              </a:ext>
            </a:extLst>
          </p:cNvPr>
          <p:cNvSpPr>
            <a:spLocks noGrp="1"/>
          </p:cNvSpPr>
          <p:nvPr>
            <p:ph type="body" sz="quarter" idx="14"/>
          </p:nvPr>
        </p:nvSpPr>
        <p:spPr/>
        <p:txBody>
          <a:bodyPr/>
          <a:lstStyle/>
          <a:p>
            <a:r>
              <a:rPr lang="en-AU" dirty="0"/>
              <a:t>Variables and hypothesis</a:t>
            </a:r>
          </a:p>
        </p:txBody>
      </p:sp>
      <p:sp>
        <p:nvSpPr>
          <p:cNvPr id="3" name="Text Placeholder 2">
            <a:extLst>
              <a:ext uri="{FF2B5EF4-FFF2-40B4-BE49-F238E27FC236}">
                <a16:creationId xmlns:a16="http://schemas.microsoft.com/office/drawing/2014/main" id="{D9E1A098-470A-4BAB-384F-DB11E3F44CB6}"/>
              </a:ext>
            </a:extLst>
          </p:cNvPr>
          <p:cNvSpPr>
            <a:spLocks noGrp="1"/>
          </p:cNvSpPr>
          <p:nvPr>
            <p:ph type="body" sz="quarter" idx="15"/>
          </p:nvPr>
        </p:nvSpPr>
        <p:spPr>
          <a:xfrm>
            <a:off x="397668" y="991703"/>
            <a:ext cx="9077325" cy="4536899"/>
          </a:xfrm>
        </p:spPr>
        <p:txBody>
          <a:bodyPr/>
          <a:lstStyle/>
          <a:p>
            <a:r>
              <a:rPr lang="en-AU" dirty="0"/>
              <a:t>Before you ever do an experiment, you should have an idea about what will happen. Otherwise, an experiment might be unsafe!</a:t>
            </a:r>
          </a:p>
          <a:p>
            <a:endParaRPr lang="en-AU" dirty="0"/>
          </a:p>
          <a:p>
            <a:r>
              <a:rPr lang="en-AU" dirty="0"/>
              <a:t>At the same time, a hypothesis doesn’t have to be correct all the time. If we always knew exactly what would happen when we did an experiment, there would be no point in doing science, because we would already know everything!</a:t>
            </a:r>
          </a:p>
        </p:txBody>
      </p:sp>
    </p:spTree>
    <p:extLst>
      <p:ext uri="{BB962C8B-B14F-4D97-AF65-F5344CB8AC3E}">
        <p14:creationId xmlns:p14="http://schemas.microsoft.com/office/powerpoint/2010/main" val="623999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A3A86C-B458-461C-8FB9-D292EC43A95E}"/>
              </a:ext>
            </a:extLst>
          </p:cNvPr>
          <p:cNvSpPr>
            <a:spLocks noGrp="1"/>
          </p:cNvSpPr>
          <p:nvPr>
            <p:ph type="body" sz="quarter" idx="10"/>
          </p:nvPr>
        </p:nvSpPr>
        <p:spPr>
          <a:xfrm>
            <a:off x="295274" y="1472027"/>
            <a:ext cx="11601508" cy="2929609"/>
          </a:xfrm>
        </p:spPr>
        <p:txBody>
          <a:bodyPr/>
          <a:lstStyle/>
          <a:p>
            <a:r>
              <a:rPr lang="en-AU" dirty="0"/>
              <a:t>Variables and Hypotheses</a:t>
            </a:r>
          </a:p>
        </p:txBody>
      </p:sp>
      <p:sp>
        <p:nvSpPr>
          <p:cNvPr id="3" name="Text Placeholder 3">
            <a:extLst>
              <a:ext uri="{FF2B5EF4-FFF2-40B4-BE49-F238E27FC236}">
                <a16:creationId xmlns:a16="http://schemas.microsoft.com/office/drawing/2014/main" id="{921F577B-428B-3CFF-3A36-4F4CD93BC517}"/>
              </a:ext>
            </a:extLst>
          </p:cNvPr>
          <p:cNvSpPr txBox="1">
            <a:spLocks/>
          </p:cNvSpPr>
          <p:nvPr/>
        </p:nvSpPr>
        <p:spPr>
          <a:xfrm>
            <a:off x="295274" y="4443449"/>
            <a:ext cx="3779478" cy="319722"/>
          </a:xfrm>
          <a:prstGeom prst="rect">
            <a:avLst/>
          </a:prstGeom>
          <a:solidFill>
            <a:srgbClr val="FBCA58"/>
          </a:solidFill>
        </p:spPr>
        <p:txBody>
          <a:bodyPr/>
          <a:lstStyle>
            <a:lvl1pPr marL="0" indent="0" algn="l" defTabSz="914400" rtl="0" eaLnBrk="1" latinLnBrk="0" hangingPunct="1">
              <a:lnSpc>
                <a:spcPct val="90000"/>
              </a:lnSpc>
              <a:spcBef>
                <a:spcPts val="1000"/>
              </a:spcBef>
              <a:buFont typeface="Arial" panose="020B0604020202020204" pitchFamily="34" charset="0"/>
              <a:buNone/>
              <a:defRPr sz="1600" b="1" kern="1200">
                <a:solidFill>
                  <a:srgbClr val="2E546D"/>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Success Criteria</a:t>
            </a:r>
          </a:p>
        </p:txBody>
      </p:sp>
      <p:sp>
        <p:nvSpPr>
          <p:cNvPr id="4" name="Text Placeholder 2">
            <a:extLst>
              <a:ext uri="{FF2B5EF4-FFF2-40B4-BE49-F238E27FC236}">
                <a16:creationId xmlns:a16="http://schemas.microsoft.com/office/drawing/2014/main" id="{0E41DD4B-8093-148E-6915-7EFE81F77326}"/>
              </a:ext>
            </a:extLst>
          </p:cNvPr>
          <p:cNvSpPr txBox="1">
            <a:spLocks/>
          </p:cNvSpPr>
          <p:nvPr/>
        </p:nvSpPr>
        <p:spPr>
          <a:xfrm>
            <a:off x="295274" y="4771072"/>
            <a:ext cx="10283631" cy="138256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AU" b="0" dirty="0"/>
              <a:t>I can </a:t>
            </a:r>
            <a:r>
              <a:rPr lang="en-US" b="0" dirty="0"/>
              <a:t>define the terms variable and hypothesis</a:t>
            </a:r>
          </a:p>
          <a:p>
            <a:pPr marL="457200" indent="-457200">
              <a:buFont typeface="Arial" panose="020B0604020202020204" pitchFamily="34" charset="0"/>
              <a:buChar char="•"/>
            </a:pPr>
            <a:r>
              <a:rPr lang="en-US" b="0" dirty="0"/>
              <a:t>I can label variables as independent, dependent, or controlled</a:t>
            </a:r>
          </a:p>
          <a:p>
            <a:pPr marL="457200" indent="-457200">
              <a:buFont typeface="Arial" panose="020B0604020202020204" pitchFamily="34" charset="0"/>
              <a:buChar char="•"/>
            </a:pPr>
            <a:r>
              <a:rPr lang="en-US" b="0" dirty="0"/>
              <a:t>I can write a hypothesis</a:t>
            </a:r>
          </a:p>
        </p:txBody>
      </p:sp>
    </p:spTree>
    <p:extLst>
      <p:ext uri="{BB962C8B-B14F-4D97-AF65-F5344CB8AC3E}">
        <p14:creationId xmlns:p14="http://schemas.microsoft.com/office/powerpoint/2010/main" val="2402293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C71212-5520-402B-EF99-4758257AD123}"/>
              </a:ext>
            </a:extLst>
          </p:cNvPr>
          <p:cNvSpPr>
            <a:spLocks noGrp="1"/>
          </p:cNvSpPr>
          <p:nvPr>
            <p:ph type="body" sz="quarter" idx="10"/>
          </p:nvPr>
        </p:nvSpPr>
        <p:spPr/>
        <p:txBody>
          <a:bodyPr>
            <a:noAutofit/>
          </a:bodyPr>
          <a:lstStyle/>
          <a:p>
            <a:r>
              <a:rPr lang="en-AU" dirty="0"/>
              <a:t>Tips to writing a good method:</a:t>
            </a:r>
          </a:p>
          <a:p>
            <a:endParaRPr lang="en-AU" dirty="0"/>
          </a:p>
          <a:p>
            <a:pPr marL="514350" indent="-514350">
              <a:buFont typeface="+mj-lt"/>
              <a:buAutoNum type="arabicPeriod"/>
            </a:pPr>
            <a:r>
              <a:rPr lang="en-AU" dirty="0"/>
              <a:t>Keep it clear and concise</a:t>
            </a:r>
          </a:p>
          <a:p>
            <a:pPr marL="514350" indent="-514350">
              <a:buFont typeface="+mj-lt"/>
              <a:buAutoNum type="arabicPeriod"/>
            </a:pPr>
            <a:r>
              <a:rPr lang="en-AU" dirty="0"/>
              <a:t>Everything should be written in past tense</a:t>
            </a:r>
          </a:p>
          <a:p>
            <a:pPr marL="514350" indent="-514350">
              <a:buFont typeface="+mj-lt"/>
              <a:buAutoNum type="arabicPeriod"/>
            </a:pPr>
            <a:r>
              <a:rPr lang="en-AU" dirty="0"/>
              <a:t>Make it step-by-step, in order of how you did it!</a:t>
            </a:r>
          </a:p>
          <a:p>
            <a:pPr marL="514350" indent="-514350">
              <a:buFont typeface="+mj-lt"/>
              <a:buAutoNum type="arabicPeriod"/>
            </a:pPr>
            <a:endParaRPr lang="en-AU" dirty="0"/>
          </a:p>
          <a:p>
            <a:r>
              <a:rPr lang="en-AU" dirty="0"/>
              <a:t>A method is a set of instructions that someone </a:t>
            </a:r>
            <a:r>
              <a:rPr lang="en-AU" u="sng" dirty="0"/>
              <a:t>has</a:t>
            </a:r>
            <a:r>
              <a:rPr lang="en-AU" dirty="0"/>
              <a:t> followed, which is why it needs to be in the past tense.</a:t>
            </a:r>
          </a:p>
        </p:txBody>
      </p:sp>
    </p:spTree>
    <p:extLst>
      <p:ext uri="{BB962C8B-B14F-4D97-AF65-F5344CB8AC3E}">
        <p14:creationId xmlns:p14="http://schemas.microsoft.com/office/powerpoint/2010/main" val="3992562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C71212-5520-402B-EF99-4758257AD123}"/>
              </a:ext>
            </a:extLst>
          </p:cNvPr>
          <p:cNvSpPr>
            <a:spLocks noGrp="1"/>
          </p:cNvSpPr>
          <p:nvPr>
            <p:ph type="body" sz="quarter" idx="10"/>
          </p:nvPr>
        </p:nvSpPr>
        <p:spPr/>
        <p:txBody>
          <a:bodyPr>
            <a:noAutofit/>
          </a:bodyPr>
          <a:lstStyle/>
          <a:p>
            <a:r>
              <a:rPr lang="en-AU" dirty="0"/>
              <a:t>Tips to writing a good method:</a:t>
            </a:r>
          </a:p>
          <a:p>
            <a:endParaRPr lang="en-AU" dirty="0"/>
          </a:p>
          <a:p>
            <a:pPr marL="514350" indent="-514350">
              <a:buFont typeface="+mj-lt"/>
              <a:buAutoNum type="arabicPeriod"/>
            </a:pPr>
            <a:r>
              <a:rPr lang="en-AU" dirty="0"/>
              <a:t>Keep it clear and concise</a:t>
            </a:r>
          </a:p>
          <a:p>
            <a:pPr marL="514350" indent="-514350">
              <a:buFont typeface="+mj-lt"/>
              <a:buAutoNum type="arabicPeriod"/>
            </a:pPr>
            <a:r>
              <a:rPr lang="en-AU" dirty="0"/>
              <a:t>Everything should be written in past tense</a:t>
            </a:r>
          </a:p>
          <a:p>
            <a:pPr marL="514350" indent="-514350">
              <a:buFont typeface="+mj-lt"/>
              <a:buAutoNum type="arabicPeriod"/>
            </a:pPr>
            <a:r>
              <a:rPr lang="en-AU" dirty="0"/>
              <a:t>Make it step-by-step, in order of how you did it!</a:t>
            </a:r>
          </a:p>
          <a:p>
            <a:pPr marL="514350" indent="-514350">
              <a:buFont typeface="+mj-lt"/>
              <a:buAutoNum type="arabicPeriod"/>
            </a:pPr>
            <a:endParaRPr lang="en-AU" dirty="0"/>
          </a:p>
          <a:p>
            <a:r>
              <a:rPr lang="en-AU" dirty="0"/>
              <a:t>A method is a set of instructions that someone </a:t>
            </a:r>
            <a:r>
              <a:rPr lang="en-AU" u="sng" dirty="0"/>
              <a:t>has</a:t>
            </a:r>
            <a:r>
              <a:rPr lang="en-AU" dirty="0"/>
              <a:t> followed, which is why it needs to be in the past tense.</a:t>
            </a:r>
          </a:p>
        </p:txBody>
      </p:sp>
      <p:sp>
        <p:nvSpPr>
          <p:cNvPr id="3" name="Rectangle 2">
            <a:extLst>
              <a:ext uri="{FF2B5EF4-FFF2-40B4-BE49-F238E27FC236}">
                <a16:creationId xmlns:a16="http://schemas.microsoft.com/office/drawing/2014/main" id="{E0979720-0DA1-9542-AD0A-0BE931CF2E68}"/>
              </a:ext>
            </a:extLst>
          </p:cNvPr>
          <p:cNvSpPr/>
          <p:nvPr/>
        </p:nvSpPr>
        <p:spPr>
          <a:xfrm>
            <a:off x="2286000" y="1737359"/>
            <a:ext cx="963637"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3">
            <a:extLst>
              <a:ext uri="{FF2B5EF4-FFF2-40B4-BE49-F238E27FC236}">
                <a16:creationId xmlns:a16="http://schemas.microsoft.com/office/drawing/2014/main" id="{8C111A77-D14B-5C48-FFC1-4EF0DBC55068}"/>
              </a:ext>
            </a:extLst>
          </p:cNvPr>
          <p:cNvSpPr/>
          <p:nvPr/>
        </p:nvSpPr>
        <p:spPr>
          <a:xfrm>
            <a:off x="4042117" y="1737359"/>
            <a:ext cx="1472418"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Rectangle 4">
            <a:extLst>
              <a:ext uri="{FF2B5EF4-FFF2-40B4-BE49-F238E27FC236}">
                <a16:creationId xmlns:a16="http://schemas.microsoft.com/office/drawing/2014/main" id="{B2E93AEF-5A16-AF49-DAF5-81FAFE48C2F5}"/>
              </a:ext>
            </a:extLst>
          </p:cNvPr>
          <p:cNvSpPr/>
          <p:nvPr/>
        </p:nvSpPr>
        <p:spPr>
          <a:xfrm>
            <a:off x="6309360" y="2248485"/>
            <a:ext cx="766690"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5F1A3AC9-2B9C-0ECB-103A-3C39AF97DD21}"/>
              </a:ext>
            </a:extLst>
          </p:cNvPr>
          <p:cNvSpPr/>
          <p:nvPr/>
        </p:nvSpPr>
        <p:spPr>
          <a:xfrm>
            <a:off x="2368061" y="2740854"/>
            <a:ext cx="2196905"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BFFBC445-BFF7-C416-1640-2CE2D5AB17A6}"/>
              </a:ext>
            </a:extLst>
          </p:cNvPr>
          <p:cNvSpPr/>
          <p:nvPr/>
        </p:nvSpPr>
        <p:spPr>
          <a:xfrm>
            <a:off x="5132363" y="2740853"/>
            <a:ext cx="963637" cy="422031"/>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745072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5AB159-AFCB-CD4C-DC72-1356AE65FA99}"/>
              </a:ext>
            </a:extLst>
          </p:cNvPr>
          <p:cNvSpPr>
            <a:spLocks noGrp="1"/>
          </p:cNvSpPr>
          <p:nvPr>
            <p:ph type="body" sz="quarter" idx="10"/>
          </p:nvPr>
        </p:nvSpPr>
        <p:spPr/>
        <p:txBody>
          <a:bodyPr/>
          <a:lstStyle/>
          <a:p>
            <a:r>
              <a:rPr lang="en-AU" dirty="0"/>
              <a:t>Observation</a:t>
            </a:r>
          </a:p>
        </p:txBody>
      </p:sp>
      <p:sp>
        <p:nvSpPr>
          <p:cNvPr id="3" name="Text Placeholder 2">
            <a:extLst>
              <a:ext uri="{FF2B5EF4-FFF2-40B4-BE49-F238E27FC236}">
                <a16:creationId xmlns:a16="http://schemas.microsoft.com/office/drawing/2014/main" id="{49D50542-513B-7AAD-460D-DF36664E64ED}"/>
              </a:ext>
            </a:extLst>
          </p:cNvPr>
          <p:cNvSpPr>
            <a:spLocks noGrp="1"/>
          </p:cNvSpPr>
          <p:nvPr>
            <p:ph type="body" sz="quarter" idx="11"/>
          </p:nvPr>
        </p:nvSpPr>
        <p:spPr/>
        <p:txBody>
          <a:bodyPr/>
          <a:lstStyle/>
          <a:p>
            <a:r>
              <a:rPr lang="en-AU" dirty="0"/>
              <a:t>Using our senses</a:t>
            </a:r>
          </a:p>
        </p:txBody>
      </p:sp>
      <p:sp>
        <p:nvSpPr>
          <p:cNvPr id="4" name="Text Placeholder 3">
            <a:extLst>
              <a:ext uri="{FF2B5EF4-FFF2-40B4-BE49-F238E27FC236}">
                <a16:creationId xmlns:a16="http://schemas.microsoft.com/office/drawing/2014/main" id="{649BDE25-1EC7-F0DA-D69E-A859141DB242}"/>
              </a:ext>
            </a:extLst>
          </p:cNvPr>
          <p:cNvSpPr>
            <a:spLocks noGrp="1"/>
          </p:cNvSpPr>
          <p:nvPr>
            <p:ph type="body" sz="quarter" idx="12"/>
          </p:nvPr>
        </p:nvSpPr>
        <p:spPr/>
        <p:txBody>
          <a:bodyPr/>
          <a:lstStyle/>
          <a:p>
            <a:r>
              <a:rPr lang="en-AU" dirty="0"/>
              <a:t>Inference</a:t>
            </a:r>
          </a:p>
        </p:txBody>
      </p:sp>
      <p:sp>
        <p:nvSpPr>
          <p:cNvPr id="5" name="Text Placeholder 4">
            <a:extLst>
              <a:ext uri="{FF2B5EF4-FFF2-40B4-BE49-F238E27FC236}">
                <a16:creationId xmlns:a16="http://schemas.microsoft.com/office/drawing/2014/main" id="{4EE66D87-D2BB-620E-FACF-AC0371DAADB7}"/>
              </a:ext>
            </a:extLst>
          </p:cNvPr>
          <p:cNvSpPr>
            <a:spLocks noGrp="1"/>
          </p:cNvSpPr>
          <p:nvPr>
            <p:ph type="body" sz="quarter" idx="13"/>
          </p:nvPr>
        </p:nvSpPr>
        <p:spPr/>
        <p:txBody>
          <a:bodyPr>
            <a:normAutofit fontScale="77500" lnSpcReduction="20000"/>
          </a:bodyPr>
          <a:lstStyle/>
          <a:p>
            <a:r>
              <a:rPr lang="en-AU" dirty="0"/>
              <a:t>What we think is happening</a:t>
            </a:r>
          </a:p>
        </p:txBody>
      </p:sp>
      <p:sp>
        <p:nvSpPr>
          <p:cNvPr id="6" name="Text Placeholder 5">
            <a:extLst>
              <a:ext uri="{FF2B5EF4-FFF2-40B4-BE49-F238E27FC236}">
                <a16:creationId xmlns:a16="http://schemas.microsoft.com/office/drawing/2014/main" id="{E8F39A1D-815C-9A44-CF80-9C594F67C491}"/>
              </a:ext>
            </a:extLst>
          </p:cNvPr>
          <p:cNvSpPr>
            <a:spLocks noGrp="1"/>
          </p:cNvSpPr>
          <p:nvPr>
            <p:ph type="body" sz="quarter" idx="14"/>
          </p:nvPr>
        </p:nvSpPr>
        <p:spPr/>
        <p:txBody>
          <a:bodyPr/>
          <a:lstStyle/>
          <a:p>
            <a:r>
              <a:rPr lang="en-AU" dirty="0"/>
              <a:t>Method</a:t>
            </a:r>
          </a:p>
        </p:txBody>
      </p:sp>
      <p:sp>
        <p:nvSpPr>
          <p:cNvPr id="7" name="Text Placeholder 6">
            <a:extLst>
              <a:ext uri="{FF2B5EF4-FFF2-40B4-BE49-F238E27FC236}">
                <a16:creationId xmlns:a16="http://schemas.microsoft.com/office/drawing/2014/main" id="{1042407C-D060-943C-483D-FC206F7CE757}"/>
              </a:ext>
            </a:extLst>
          </p:cNvPr>
          <p:cNvSpPr>
            <a:spLocks noGrp="1"/>
          </p:cNvSpPr>
          <p:nvPr>
            <p:ph type="body" sz="quarter" idx="15"/>
          </p:nvPr>
        </p:nvSpPr>
        <p:spPr/>
        <p:txBody>
          <a:bodyPr>
            <a:normAutofit fontScale="77500" lnSpcReduction="20000"/>
          </a:bodyPr>
          <a:lstStyle/>
          <a:p>
            <a:r>
              <a:rPr lang="en-AU" dirty="0"/>
              <a:t>What somebody did in an experiment</a:t>
            </a:r>
          </a:p>
        </p:txBody>
      </p:sp>
      <p:sp>
        <p:nvSpPr>
          <p:cNvPr id="8" name="Text Placeholder 7">
            <a:extLst>
              <a:ext uri="{FF2B5EF4-FFF2-40B4-BE49-F238E27FC236}">
                <a16:creationId xmlns:a16="http://schemas.microsoft.com/office/drawing/2014/main" id="{86C257D7-4D89-D37D-A5F4-43CDCD1AE3B6}"/>
              </a:ext>
            </a:extLst>
          </p:cNvPr>
          <p:cNvSpPr>
            <a:spLocks noGrp="1"/>
          </p:cNvSpPr>
          <p:nvPr>
            <p:ph type="body" sz="quarter" idx="16"/>
          </p:nvPr>
        </p:nvSpPr>
        <p:spPr/>
        <p:txBody>
          <a:bodyPr/>
          <a:lstStyle/>
          <a:p>
            <a:endParaRPr lang="en-AU"/>
          </a:p>
        </p:txBody>
      </p:sp>
      <p:sp>
        <p:nvSpPr>
          <p:cNvPr id="9" name="Text Placeholder 8">
            <a:extLst>
              <a:ext uri="{FF2B5EF4-FFF2-40B4-BE49-F238E27FC236}">
                <a16:creationId xmlns:a16="http://schemas.microsoft.com/office/drawing/2014/main" id="{818B831E-24C8-EDD2-E566-0BAD506705F9}"/>
              </a:ext>
            </a:extLst>
          </p:cNvPr>
          <p:cNvSpPr>
            <a:spLocks noGrp="1"/>
          </p:cNvSpPr>
          <p:nvPr>
            <p:ph type="body" sz="quarter" idx="17"/>
          </p:nvPr>
        </p:nvSpPr>
        <p:spPr/>
        <p:txBody>
          <a:bodyPr/>
          <a:lstStyle/>
          <a:p>
            <a:endParaRPr lang="en-AU"/>
          </a:p>
        </p:txBody>
      </p:sp>
      <p:sp>
        <p:nvSpPr>
          <p:cNvPr id="10" name="Text Placeholder 9">
            <a:extLst>
              <a:ext uri="{FF2B5EF4-FFF2-40B4-BE49-F238E27FC236}">
                <a16:creationId xmlns:a16="http://schemas.microsoft.com/office/drawing/2014/main" id="{C41C1C59-8AC4-48F1-24F6-E01553E1D45B}"/>
              </a:ext>
            </a:extLst>
          </p:cNvPr>
          <p:cNvSpPr>
            <a:spLocks noGrp="1"/>
          </p:cNvSpPr>
          <p:nvPr>
            <p:ph type="body" sz="quarter" idx="18"/>
          </p:nvPr>
        </p:nvSpPr>
        <p:spPr/>
        <p:txBody>
          <a:bodyPr/>
          <a:lstStyle/>
          <a:p>
            <a:endParaRPr lang="en-AU"/>
          </a:p>
        </p:txBody>
      </p:sp>
      <p:sp>
        <p:nvSpPr>
          <p:cNvPr id="11" name="Text Placeholder 10">
            <a:extLst>
              <a:ext uri="{FF2B5EF4-FFF2-40B4-BE49-F238E27FC236}">
                <a16:creationId xmlns:a16="http://schemas.microsoft.com/office/drawing/2014/main" id="{274E9D3C-DB64-AEC7-3C66-2F482EE03361}"/>
              </a:ext>
            </a:extLst>
          </p:cNvPr>
          <p:cNvSpPr>
            <a:spLocks noGrp="1"/>
          </p:cNvSpPr>
          <p:nvPr>
            <p:ph type="body" sz="quarter" idx="19"/>
          </p:nvPr>
        </p:nvSpPr>
        <p:spPr/>
        <p:txBody>
          <a:bodyPr/>
          <a:lstStyle/>
          <a:p>
            <a:endParaRPr lang="en-AU"/>
          </a:p>
        </p:txBody>
      </p:sp>
    </p:spTree>
    <p:extLst>
      <p:ext uri="{BB962C8B-B14F-4D97-AF65-F5344CB8AC3E}">
        <p14:creationId xmlns:p14="http://schemas.microsoft.com/office/powerpoint/2010/main" val="538479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A3A86C-B458-461C-8FB9-D292EC43A95E}"/>
              </a:ext>
            </a:extLst>
          </p:cNvPr>
          <p:cNvSpPr>
            <a:spLocks noGrp="1"/>
          </p:cNvSpPr>
          <p:nvPr>
            <p:ph type="body" sz="quarter" idx="10"/>
          </p:nvPr>
        </p:nvSpPr>
        <p:spPr>
          <a:xfrm>
            <a:off x="295274" y="1472027"/>
            <a:ext cx="11601508" cy="2929609"/>
          </a:xfrm>
        </p:spPr>
        <p:txBody>
          <a:bodyPr/>
          <a:lstStyle/>
          <a:p>
            <a:r>
              <a:rPr lang="en-AU" dirty="0"/>
              <a:t>Variables and Hypotheses</a:t>
            </a:r>
          </a:p>
        </p:txBody>
      </p:sp>
      <p:sp>
        <p:nvSpPr>
          <p:cNvPr id="3" name="Text Placeholder 3">
            <a:extLst>
              <a:ext uri="{FF2B5EF4-FFF2-40B4-BE49-F238E27FC236}">
                <a16:creationId xmlns:a16="http://schemas.microsoft.com/office/drawing/2014/main" id="{921F577B-428B-3CFF-3A36-4F4CD93BC517}"/>
              </a:ext>
            </a:extLst>
          </p:cNvPr>
          <p:cNvSpPr txBox="1">
            <a:spLocks/>
          </p:cNvSpPr>
          <p:nvPr/>
        </p:nvSpPr>
        <p:spPr>
          <a:xfrm>
            <a:off x="295274" y="4443449"/>
            <a:ext cx="3779478" cy="319722"/>
          </a:xfrm>
          <a:prstGeom prst="rect">
            <a:avLst/>
          </a:prstGeom>
          <a:solidFill>
            <a:srgbClr val="FBCA58"/>
          </a:solidFill>
        </p:spPr>
        <p:txBody>
          <a:bodyPr/>
          <a:lstStyle>
            <a:lvl1pPr marL="0" indent="0" algn="l" defTabSz="914400" rtl="0" eaLnBrk="1" latinLnBrk="0" hangingPunct="1">
              <a:lnSpc>
                <a:spcPct val="90000"/>
              </a:lnSpc>
              <a:spcBef>
                <a:spcPts val="1000"/>
              </a:spcBef>
              <a:buFont typeface="Arial" panose="020B0604020202020204" pitchFamily="34" charset="0"/>
              <a:buNone/>
              <a:defRPr sz="1600" b="1" kern="1200">
                <a:solidFill>
                  <a:srgbClr val="2E546D"/>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Success Criteria</a:t>
            </a:r>
          </a:p>
        </p:txBody>
      </p:sp>
      <p:sp>
        <p:nvSpPr>
          <p:cNvPr id="4" name="Text Placeholder 2">
            <a:extLst>
              <a:ext uri="{FF2B5EF4-FFF2-40B4-BE49-F238E27FC236}">
                <a16:creationId xmlns:a16="http://schemas.microsoft.com/office/drawing/2014/main" id="{0E41DD4B-8093-148E-6915-7EFE81F77326}"/>
              </a:ext>
            </a:extLst>
          </p:cNvPr>
          <p:cNvSpPr txBox="1">
            <a:spLocks/>
          </p:cNvSpPr>
          <p:nvPr/>
        </p:nvSpPr>
        <p:spPr>
          <a:xfrm>
            <a:off x="295274" y="4771072"/>
            <a:ext cx="10283631" cy="138256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AU" b="0" dirty="0"/>
              <a:t>I can </a:t>
            </a:r>
            <a:r>
              <a:rPr lang="en-US" b="0" dirty="0"/>
              <a:t>define the terms variable and hypothesis</a:t>
            </a:r>
          </a:p>
          <a:p>
            <a:pPr marL="457200" indent="-457200">
              <a:buFont typeface="Arial" panose="020B0604020202020204" pitchFamily="34" charset="0"/>
              <a:buChar char="•"/>
            </a:pPr>
            <a:r>
              <a:rPr lang="en-US" b="0" dirty="0"/>
              <a:t>I can label variables as independent, dependent, or controlled</a:t>
            </a:r>
          </a:p>
          <a:p>
            <a:pPr marL="457200" indent="-457200">
              <a:buFont typeface="Arial" panose="020B0604020202020204" pitchFamily="34" charset="0"/>
              <a:buChar char="•"/>
            </a:pPr>
            <a:r>
              <a:rPr lang="en-US" b="0" dirty="0"/>
              <a:t>I can write a hypothesis</a:t>
            </a:r>
          </a:p>
        </p:txBody>
      </p:sp>
    </p:spTree>
    <p:extLst>
      <p:ext uri="{BB962C8B-B14F-4D97-AF65-F5344CB8AC3E}">
        <p14:creationId xmlns:p14="http://schemas.microsoft.com/office/powerpoint/2010/main" val="3425377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4ADB70-DB98-5685-EFCA-745E78753A3D}"/>
              </a:ext>
            </a:extLst>
          </p:cNvPr>
          <p:cNvSpPr>
            <a:spLocks noGrp="1"/>
          </p:cNvSpPr>
          <p:nvPr>
            <p:ph type="body" sz="quarter" idx="14"/>
          </p:nvPr>
        </p:nvSpPr>
        <p:spPr/>
        <p:txBody>
          <a:bodyPr/>
          <a:lstStyle/>
          <a:p>
            <a:r>
              <a:rPr lang="en-AU" dirty="0"/>
              <a:t>I can </a:t>
            </a:r>
            <a:r>
              <a:rPr lang="en-US" dirty="0"/>
              <a:t>define the terms variable and hypothesis</a:t>
            </a:r>
          </a:p>
        </p:txBody>
      </p:sp>
      <p:sp>
        <p:nvSpPr>
          <p:cNvPr id="34" name="Rectangle: Rounded Corners 33">
            <a:extLst>
              <a:ext uri="{FF2B5EF4-FFF2-40B4-BE49-F238E27FC236}">
                <a16:creationId xmlns:a16="http://schemas.microsoft.com/office/drawing/2014/main" id="{D489C3C3-7B90-50D2-D905-D39AB0F5A85E}"/>
              </a:ext>
            </a:extLst>
          </p:cNvPr>
          <p:cNvSpPr/>
          <p:nvPr/>
        </p:nvSpPr>
        <p:spPr>
          <a:xfrm>
            <a:off x="457200" y="954157"/>
            <a:ext cx="2584174" cy="1242391"/>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dirty="0">
                <a:solidFill>
                  <a:schemeClr val="tx1"/>
                </a:solidFill>
              </a:rPr>
              <a:t>Make an observation</a:t>
            </a:r>
          </a:p>
        </p:txBody>
      </p:sp>
      <p:sp>
        <p:nvSpPr>
          <p:cNvPr id="35" name="Rectangle: Rounded Corners 34">
            <a:extLst>
              <a:ext uri="{FF2B5EF4-FFF2-40B4-BE49-F238E27FC236}">
                <a16:creationId xmlns:a16="http://schemas.microsoft.com/office/drawing/2014/main" id="{B0169C63-BB38-4BCA-C765-654F0FA45AC6}"/>
              </a:ext>
            </a:extLst>
          </p:cNvPr>
          <p:cNvSpPr/>
          <p:nvPr/>
        </p:nvSpPr>
        <p:spPr>
          <a:xfrm>
            <a:off x="457200" y="4916556"/>
            <a:ext cx="4005470" cy="1404731"/>
          </a:xfrm>
          <a:prstGeom prst="roundRect">
            <a:avLst/>
          </a:prstGeom>
          <a:solidFill>
            <a:schemeClr val="accent6">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dirty="0">
                <a:solidFill>
                  <a:schemeClr val="tx1"/>
                </a:solidFill>
              </a:rPr>
              <a:t>The theory </a:t>
            </a:r>
            <a:r>
              <a:rPr lang="en-AU" sz="2800" b="1" dirty="0">
                <a:solidFill>
                  <a:schemeClr val="tx1"/>
                </a:solidFill>
              </a:rPr>
              <a:t>might</a:t>
            </a:r>
            <a:r>
              <a:rPr lang="en-AU" sz="2800" dirty="0">
                <a:solidFill>
                  <a:schemeClr val="tx1"/>
                </a:solidFill>
              </a:rPr>
              <a:t> be correct.</a:t>
            </a:r>
          </a:p>
        </p:txBody>
      </p:sp>
      <p:sp>
        <p:nvSpPr>
          <p:cNvPr id="36" name="Rectangle: Rounded Corners 35">
            <a:extLst>
              <a:ext uri="{FF2B5EF4-FFF2-40B4-BE49-F238E27FC236}">
                <a16:creationId xmlns:a16="http://schemas.microsoft.com/office/drawing/2014/main" id="{7C8FDE0B-96D5-21C6-D12A-4A0145C0914A}"/>
              </a:ext>
            </a:extLst>
          </p:cNvPr>
          <p:cNvSpPr/>
          <p:nvPr/>
        </p:nvSpPr>
        <p:spPr>
          <a:xfrm>
            <a:off x="8481389" y="4916555"/>
            <a:ext cx="3538332" cy="1514062"/>
          </a:xfrm>
          <a:prstGeom prst="roundRect">
            <a:avLst/>
          </a:prstGeom>
          <a:solidFill>
            <a:srgbClr val="F692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dirty="0">
                <a:solidFill>
                  <a:schemeClr val="tx1"/>
                </a:solidFill>
              </a:rPr>
              <a:t>The theory is wrong and must be changed.</a:t>
            </a:r>
          </a:p>
        </p:txBody>
      </p:sp>
      <p:grpSp>
        <p:nvGrpSpPr>
          <p:cNvPr id="37" name="Group 36">
            <a:extLst>
              <a:ext uri="{FF2B5EF4-FFF2-40B4-BE49-F238E27FC236}">
                <a16:creationId xmlns:a16="http://schemas.microsoft.com/office/drawing/2014/main" id="{EB6DCE10-813D-13A9-5C14-205A27BEE584}"/>
              </a:ext>
            </a:extLst>
          </p:cNvPr>
          <p:cNvGrpSpPr/>
          <p:nvPr/>
        </p:nvGrpSpPr>
        <p:grpSpPr>
          <a:xfrm>
            <a:off x="3041374" y="954157"/>
            <a:ext cx="4489173" cy="1242391"/>
            <a:chOff x="3041374" y="954157"/>
            <a:chExt cx="4489173" cy="1242391"/>
          </a:xfrm>
        </p:grpSpPr>
        <p:sp>
          <p:nvSpPr>
            <p:cNvPr id="38" name="Rectangle: Rounded Corners 37">
              <a:extLst>
                <a:ext uri="{FF2B5EF4-FFF2-40B4-BE49-F238E27FC236}">
                  <a16:creationId xmlns:a16="http://schemas.microsoft.com/office/drawing/2014/main" id="{F0086F88-6B07-8923-B019-F37A8B6DBE1C}"/>
                </a:ext>
              </a:extLst>
            </p:cNvPr>
            <p:cNvSpPr/>
            <p:nvPr/>
          </p:nvSpPr>
          <p:spPr>
            <a:xfrm>
              <a:off x="4164494" y="954157"/>
              <a:ext cx="3366053" cy="1242391"/>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dirty="0">
                  <a:solidFill>
                    <a:schemeClr val="tx1"/>
                  </a:solidFill>
                </a:rPr>
                <a:t>Create a theory to explain the observation </a:t>
              </a:r>
            </a:p>
          </p:txBody>
        </p:sp>
        <p:sp>
          <p:nvSpPr>
            <p:cNvPr id="39" name="Arrow: Right 38">
              <a:extLst>
                <a:ext uri="{FF2B5EF4-FFF2-40B4-BE49-F238E27FC236}">
                  <a16:creationId xmlns:a16="http://schemas.microsoft.com/office/drawing/2014/main" id="{4BDB3B9D-4A8B-A859-2A8F-EBCD81953279}"/>
                </a:ext>
              </a:extLst>
            </p:cNvPr>
            <p:cNvSpPr/>
            <p:nvPr/>
          </p:nvSpPr>
          <p:spPr>
            <a:xfrm>
              <a:off x="3041374" y="1371600"/>
              <a:ext cx="1123120" cy="375396"/>
            </a:xfrm>
            <a:prstGeom prst="rightArrow">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40" name="Group 39">
            <a:extLst>
              <a:ext uri="{FF2B5EF4-FFF2-40B4-BE49-F238E27FC236}">
                <a16:creationId xmlns:a16="http://schemas.microsoft.com/office/drawing/2014/main" id="{54FFA301-6EF0-7872-2468-E43C8A3B8C6D}"/>
              </a:ext>
            </a:extLst>
          </p:cNvPr>
          <p:cNvGrpSpPr/>
          <p:nvPr/>
        </p:nvGrpSpPr>
        <p:grpSpPr>
          <a:xfrm>
            <a:off x="7530548" y="954157"/>
            <a:ext cx="4489173" cy="1242391"/>
            <a:chOff x="7530548" y="954157"/>
            <a:chExt cx="4489173" cy="1242391"/>
          </a:xfrm>
        </p:grpSpPr>
        <p:sp>
          <p:nvSpPr>
            <p:cNvPr id="41" name="Rectangle: Rounded Corners 40">
              <a:extLst>
                <a:ext uri="{FF2B5EF4-FFF2-40B4-BE49-F238E27FC236}">
                  <a16:creationId xmlns:a16="http://schemas.microsoft.com/office/drawing/2014/main" id="{97A3D553-FBFB-4288-3070-4684437F3968}"/>
                </a:ext>
              </a:extLst>
            </p:cNvPr>
            <p:cNvSpPr/>
            <p:nvPr/>
          </p:nvSpPr>
          <p:spPr>
            <a:xfrm>
              <a:off x="8653668" y="954157"/>
              <a:ext cx="3366053" cy="1242391"/>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dirty="0">
                  <a:solidFill>
                    <a:schemeClr val="tx1"/>
                  </a:solidFill>
                </a:rPr>
                <a:t>Make a prediction on what will happen</a:t>
              </a:r>
            </a:p>
          </p:txBody>
        </p:sp>
        <p:sp>
          <p:nvSpPr>
            <p:cNvPr id="42" name="Arrow: Right 41">
              <a:extLst>
                <a:ext uri="{FF2B5EF4-FFF2-40B4-BE49-F238E27FC236}">
                  <a16:creationId xmlns:a16="http://schemas.microsoft.com/office/drawing/2014/main" id="{68F7F88B-AED7-884F-F673-F0E48EF19E64}"/>
                </a:ext>
              </a:extLst>
            </p:cNvPr>
            <p:cNvSpPr/>
            <p:nvPr/>
          </p:nvSpPr>
          <p:spPr>
            <a:xfrm>
              <a:off x="7530548" y="1387654"/>
              <a:ext cx="1123120" cy="375396"/>
            </a:xfrm>
            <a:prstGeom prst="rightArrow">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43" name="Group 42">
            <a:extLst>
              <a:ext uri="{FF2B5EF4-FFF2-40B4-BE49-F238E27FC236}">
                <a16:creationId xmlns:a16="http://schemas.microsoft.com/office/drawing/2014/main" id="{F77C2485-CA63-18CF-1DA6-E666767B2E04}"/>
              </a:ext>
            </a:extLst>
          </p:cNvPr>
          <p:cNvGrpSpPr/>
          <p:nvPr/>
        </p:nvGrpSpPr>
        <p:grpSpPr>
          <a:xfrm>
            <a:off x="4078354" y="2354947"/>
            <a:ext cx="4681757" cy="1862557"/>
            <a:chOff x="4078354" y="2354947"/>
            <a:chExt cx="4681757" cy="1862557"/>
          </a:xfrm>
        </p:grpSpPr>
        <p:sp>
          <p:nvSpPr>
            <p:cNvPr id="44" name="Rectangle: Rounded Corners 43">
              <a:extLst>
                <a:ext uri="{FF2B5EF4-FFF2-40B4-BE49-F238E27FC236}">
                  <a16:creationId xmlns:a16="http://schemas.microsoft.com/office/drawing/2014/main" id="{35F55157-07C7-84F7-5AB7-879C407521BE}"/>
                </a:ext>
              </a:extLst>
            </p:cNvPr>
            <p:cNvSpPr/>
            <p:nvPr/>
          </p:nvSpPr>
          <p:spPr>
            <a:xfrm>
              <a:off x="4078354" y="2975113"/>
              <a:ext cx="3538332" cy="1242391"/>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dirty="0">
                  <a:solidFill>
                    <a:schemeClr val="tx1"/>
                  </a:solidFill>
                </a:rPr>
                <a:t>Perform an experiment to test the prediction</a:t>
              </a:r>
            </a:p>
          </p:txBody>
        </p:sp>
        <p:sp>
          <p:nvSpPr>
            <p:cNvPr id="45" name="Arrow: Right 44">
              <a:extLst>
                <a:ext uri="{FF2B5EF4-FFF2-40B4-BE49-F238E27FC236}">
                  <a16:creationId xmlns:a16="http://schemas.microsoft.com/office/drawing/2014/main" id="{2734569E-9DDF-AAA2-1587-36DEADAAD2C3}"/>
                </a:ext>
              </a:extLst>
            </p:cNvPr>
            <p:cNvSpPr/>
            <p:nvPr/>
          </p:nvSpPr>
          <p:spPr>
            <a:xfrm rot="8758768">
              <a:off x="7503690" y="2354947"/>
              <a:ext cx="1256421" cy="375396"/>
            </a:xfrm>
            <a:prstGeom prst="rightArrow">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46" name="Group 45">
            <a:extLst>
              <a:ext uri="{FF2B5EF4-FFF2-40B4-BE49-F238E27FC236}">
                <a16:creationId xmlns:a16="http://schemas.microsoft.com/office/drawing/2014/main" id="{F14ED955-BB55-9D34-1AF9-EFC4CCFDA52C}"/>
              </a:ext>
            </a:extLst>
          </p:cNvPr>
          <p:cNvGrpSpPr/>
          <p:nvPr/>
        </p:nvGrpSpPr>
        <p:grpSpPr>
          <a:xfrm>
            <a:off x="793474" y="3532419"/>
            <a:ext cx="3397876" cy="1242391"/>
            <a:chOff x="793474" y="3532419"/>
            <a:chExt cx="3397876" cy="1242391"/>
          </a:xfrm>
        </p:grpSpPr>
        <p:sp>
          <p:nvSpPr>
            <p:cNvPr id="47" name="Arrow: Right 46">
              <a:extLst>
                <a:ext uri="{FF2B5EF4-FFF2-40B4-BE49-F238E27FC236}">
                  <a16:creationId xmlns:a16="http://schemas.microsoft.com/office/drawing/2014/main" id="{2DE559F2-DCD8-09B0-CE6D-32A12E4887B9}"/>
                </a:ext>
              </a:extLst>
            </p:cNvPr>
            <p:cNvSpPr/>
            <p:nvPr/>
          </p:nvSpPr>
          <p:spPr>
            <a:xfrm rot="8758768">
              <a:off x="2934929" y="4301322"/>
              <a:ext cx="1256421" cy="37539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8" name="Rectangle: Rounded Corners 47">
              <a:extLst>
                <a:ext uri="{FF2B5EF4-FFF2-40B4-BE49-F238E27FC236}">
                  <a16:creationId xmlns:a16="http://schemas.microsoft.com/office/drawing/2014/main" id="{1E307FB7-C3C2-28FC-0C9E-947958FF6E59}"/>
                </a:ext>
              </a:extLst>
            </p:cNvPr>
            <p:cNvSpPr/>
            <p:nvPr/>
          </p:nvSpPr>
          <p:spPr>
            <a:xfrm>
              <a:off x="793474" y="3532419"/>
              <a:ext cx="3034745" cy="124239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600" dirty="0">
                  <a:solidFill>
                    <a:schemeClr val="tx1"/>
                  </a:solidFill>
                </a:rPr>
                <a:t>Experiment result matches the prediction</a:t>
              </a:r>
            </a:p>
          </p:txBody>
        </p:sp>
      </p:grpSp>
      <p:grpSp>
        <p:nvGrpSpPr>
          <p:cNvPr id="49" name="Group 48">
            <a:extLst>
              <a:ext uri="{FF2B5EF4-FFF2-40B4-BE49-F238E27FC236}">
                <a16:creationId xmlns:a16="http://schemas.microsoft.com/office/drawing/2014/main" id="{FC6F721B-0718-B936-B58D-1259D9A2EC9D}"/>
              </a:ext>
            </a:extLst>
          </p:cNvPr>
          <p:cNvGrpSpPr/>
          <p:nvPr/>
        </p:nvGrpSpPr>
        <p:grpSpPr>
          <a:xfrm>
            <a:off x="7480598" y="3532419"/>
            <a:ext cx="3420968" cy="1242391"/>
            <a:chOff x="7480598" y="3532419"/>
            <a:chExt cx="3420968" cy="1242391"/>
          </a:xfrm>
        </p:grpSpPr>
        <p:sp>
          <p:nvSpPr>
            <p:cNvPr id="50" name="Arrow: Right 49">
              <a:extLst>
                <a:ext uri="{FF2B5EF4-FFF2-40B4-BE49-F238E27FC236}">
                  <a16:creationId xmlns:a16="http://schemas.microsoft.com/office/drawing/2014/main" id="{9B0542ED-C4BE-001B-5D68-B1603B05A6EC}"/>
                </a:ext>
              </a:extLst>
            </p:cNvPr>
            <p:cNvSpPr/>
            <p:nvPr/>
          </p:nvSpPr>
          <p:spPr>
            <a:xfrm rot="2685307">
              <a:off x="7480598" y="4308562"/>
              <a:ext cx="1256421" cy="37539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1" name="Rectangle: Rounded Corners 50">
              <a:extLst>
                <a:ext uri="{FF2B5EF4-FFF2-40B4-BE49-F238E27FC236}">
                  <a16:creationId xmlns:a16="http://schemas.microsoft.com/office/drawing/2014/main" id="{82F890C9-5823-C5E5-FCC5-46E449512EAC}"/>
                </a:ext>
              </a:extLst>
            </p:cNvPr>
            <p:cNvSpPr/>
            <p:nvPr/>
          </p:nvSpPr>
          <p:spPr>
            <a:xfrm>
              <a:off x="7866821" y="3532419"/>
              <a:ext cx="3034745" cy="124239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600" dirty="0">
                  <a:solidFill>
                    <a:schemeClr val="tx1"/>
                  </a:solidFill>
                </a:rPr>
                <a:t>Experiment result does </a:t>
              </a:r>
              <a:r>
                <a:rPr lang="en-AU" sz="1600" b="1" dirty="0">
                  <a:solidFill>
                    <a:schemeClr val="tx1"/>
                  </a:solidFill>
                </a:rPr>
                <a:t>not</a:t>
              </a:r>
              <a:r>
                <a:rPr lang="en-AU" sz="1600" dirty="0">
                  <a:solidFill>
                    <a:schemeClr val="tx1"/>
                  </a:solidFill>
                </a:rPr>
                <a:t> match the prediction</a:t>
              </a:r>
            </a:p>
          </p:txBody>
        </p:sp>
      </p:grpSp>
    </p:spTree>
    <p:extLst>
      <p:ext uri="{BB962C8B-B14F-4D97-AF65-F5344CB8AC3E}">
        <p14:creationId xmlns:p14="http://schemas.microsoft.com/office/powerpoint/2010/main" val="351496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8A1637-EF3B-24BA-11B1-F62493C38173}"/>
              </a:ext>
            </a:extLst>
          </p:cNvPr>
          <p:cNvSpPr>
            <a:spLocks noGrp="1"/>
          </p:cNvSpPr>
          <p:nvPr>
            <p:ph type="body" sz="quarter" idx="14"/>
          </p:nvPr>
        </p:nvSpPr>
        <p:spPr/>
        <p:txBody>
          <a:bodyPr/>
          <a:lstStyle/>
          <a:p>
            <a:r>
              <a:rPr lang="en-AU" dirty="0"/>
              <a:t>I can </a:t>
            </a:r>
            <a:r>
              <a:rPr lang="en-US" dirty="0"/>
              <a:t>define the terms variable and hypothesis</a:t>
            </a:r>
          </a:p>
        </p:txBody>
      </p:sp>
      <p:sp>
        <p:nvSpPr>
          <p:cNvPr id="3" name="Text Placeholder 2">
            <a:extLst>
              <a:ext uri="{FF2B5EF4-FFF2-40B4-BE49-F238E27FC236}">
                <a16:creationId xmlns:a16="http://schemas.microsoft.com/office/drawing/2014/main" id="{A8FD435C-2E21-CB25-7F17-EC795CD15970}"/>
              </a:ext>
            </a:extLst>
          </p:cNvPr>
          <p:cNvSpPr>
            <a:spLocks noGrp="1"/>
          </p:cNvSpPr>
          <p:nvPr>
            <p:ph type="body" sz="quarter" idx="15"/>
          </p:nvPr>
        </p:nvSpPr>
        <p:spPr/>
        <p:txBody>
          <a:bodyPr/>
          <a:lstStyle/>
          <a:p>
            <a:r>
              <a:rPr lang="en-AU" dirty="0"/>
              <a:t>Before, we wanted to explore whether or not objects fell to the ground. We tried two different balloons, a box, and a book.</a:t>
            </a:r>
          </a:p>
          <a:p>
            <a:endParaRPr lang="en-AU" dirty="0"/>
          </a:p>
          <a:p>
            <a:r>
              <a:rPr lang="en-AU" dirty="0"/>
              <a:t>Each of these things and what they do are what we call variables, and underpin all of the scientific method. Using these variables, we can construct a hypothesis, or a prediction of what we expect to happen.</a:t>
            </a:r>
          </a:p>
          <a:p>
            <a:endParaRPr lang="en-AU" dirty="0"/>
          </a:p>
          <a:p>
            <a:endParaRPr lang="en-AU" dirty="0"/>
          </a:p>
        </p:txBody>
      </p:sp>
    </p:spTree>
    <p:extLst>
      <p:ext uri="{BB962C8B-B14F-4D97-AF65-F5344CB8AC3E}">
        <p14:creationId xmlns:p14="http://schemas.microsoft.com/office/powerpoint/2010/main" val="39610553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dirty="0"/>
              <a:t>I can </a:t>
            </a:r>
            <a:r>
              <a:rPr lang="en-US" dirty="0"/>
              <a:t>define the terms variable and hypothesis</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endParaRPr lang="en-AU" dirty="0"/>
          </a:p>
        </p:txBody>
      </p:sp>
      <p:graphicFrame>
        <p:nvGraphicFramePr>
          <p:cNvPr id="4" name="Table 4">
            <a:extLst>
              <a:ext uri="{FF2B5EF4-FFF2-40B4-BE49-F238E27FC236}">
                <a16:creationId xmlns:a16="http://schemas.microsoft.com/office/drawing/2014/main" id="{98CE1E79-5CBB-197B-5392-35F4116654D2}"/>
              </a:ext>
            </a:extLst>
          </p:cNvPr>
          <p:cNvGraphicFramePr>
            <a:graphicFrameLocks noGrp="1"/>
          </p:cNvGraphicFramePr>
          <p:nvPr>
            <p:extLst>
              <p:ext uri="{D42A27DB-BD31-4B8C-83A1-F6EECF244321}">
                <p14:modId xmlns:p14="http://schemas.microsoft.com/office/powerpoint/2010/main" val="919090466"/>
              </p:ext>
            </p:extLst>
          </p:nvPr>
        </p:nvGraphicFramePr>
        <p:xfrm>
          <a:off x="397668" y="965946"/>
          <a:ext cx="11053434" cy="5614423"/>
        </p:xfrm>
        <a:graphic>
          <a:graphicData uri="http://schemas.openxmlformats.org/drawingml/2006/table">
            <a:tbl>
              <a:tblPr firstRow="1" bandRow="1">
                <a:tableStyleId>{5C22544A-7EE6-4342-B048-85BDC9FD1C3A}</a:tableStyleId>
              </a:tblPr>
              <a:tblGrid>
                <a:gridCol w="3970350">
                  <a:extLst>
                    <a:ext uri="{9D8B030D-6E8A-4147-A177-3AD203B41FA5}">
                      <a16:colId xmlns:a16="http://schemas.microsoft.com/office/drawing/2014/main" val="886290167"/>
                    </a:ext>
                  </a:extLst>
                </a:gridCol>
                <a:gridCol w="7083084">
                  <a:extLst>
                    <a:ext uri="{9D8B030D-6E8A-4147-A177-3AD203B41FA5}">
                      <a16:colId xmlns:a16="http://schemas.microsoft.com/office/drawing/2014/main" val="2112525415"/>
                    </a:ext>
                  </a:extLst>
                </a:gridCol>
              </a:tblGrid>
              <a:tr h="490060">
                <a:tc>
                  <a:txBody>
                    <a:bodyPr/>
                    <a:lstStyle/>
                    <a:p>
                      <a:r>
                        <a:rPr lang="en-AU" sz="2800" dirty="0"/>
                        <a:t>Term</a:t>
                      </a:r>
                    </a:p>
                  </a:txBody>
                  <a:tcPr>
                    <a:solidFill>
                      <a:srgbClr val="2E546D"/>
                    </a:solidFill>
                  </a:tcPr>
                </a:tc>
                <a:tc>
                  <a:txBody>
                    <a:bodyPr/>
                    <a:lstStyle/>
                    <a:p>
                      <a:r>
                        <a:rPr lang="en-AU" sz="2800" dirty="0"/>
                        <a:t>Definition</a:t>
                      </a:r>
                    </a:p>
                  </a:txBody>
                  <a:tcPr>
                    <a:solidFill>
                      <a:srgbClr val="2E546D"/>
                    </a:solidFill>
                  </a:tcPr>
                </a:tc>
                <a:extLst>
                  <a:ext uri="{0D108BD9-81ED-4DB2-BD59-A6C34878D82A}">
                    <a16:rowId xmlns:a16="http://schemas.microsoft.com/office/drawing/2014/main" val="1134588057"/>
                  </a:ext>
                </a:extLst>
              </a:tr>
              <a:tr h="890023">
                <a:tc>
                  <a:txBody>
                    <a:bodyPr/>
                    <a:lstStyle/>
                    <a:p>
                      <a:r>
                        <a:rPr lang="en-AU" sz="2800" dirty="0"/>
                        <a:t>Variable</a:t>
                      </a:r>
                    </a:p>
                  </a:txBody>
                  <a:tcPr>
                    <a:solidFill>
                      <a:schemeClr val="tx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800" dirty="0"/>
                        <a:t>Anything that can be changed during an experiment</a:t>
                      </a:r>
                    </a:p>
                  </a:txBody>
                  <a:tcPr>
                    <a:solidFill>
                      <a:schemeClr val="tx2">
                        <a:lumMod val="40000"/>
                        <a:lumOff val="60000"/>
                      </a:schemeClr>
                    </a:solidFill>
                  </a:tcPr>
                </a:tc>
                <a:extLst>
                  <a:ext uri="{0D108BD9-81ED-4DB2-BD59-A6C34878D82A}">
                    <a16:rowId xmlns:a16="http://schemas.microsoft.com/office/drawing/2014/main" val="836550840"/>
                  </a:ext>
                </a:extLst>
              </a:tr>
              <a:tr h="890023">
                <a:tc>
                  <a:txBody>
                    <a:bodyPr/>
                    <a:lstStyle/>
                    <a:p>
                      <a:r>
                        <a:rPr lang="en-AU" sz="2800" dirty="0"/>
                        <a:t>Independent variable</a:t>
                      </a:r>
                    </a:p>
                  </a:txBody>
                  <a:tcPr>
                    <a:solidFill>
                      <a:schemeClr val="tx2">
                        <a:lumMod val="20000"/>
                        <a:lumOff val="80000"/>
                      </a:schemeClr>
                    </a:solidFill>
                  </a:tcPr>
                </a:tc>
                <a:tc>
                  <a:txBody>
                    <a:bodyPr/>
                    <a:lstStyle/>
                    <a:p>
                      <a:r>
                        <a:rPr lang="en-AU" sz="2800" dirty="0"/>
                        <a:t>Only one variable that is changed on purpose</a:t>
                      </a:r>
                    </a:p>
                  </a:txBody>
                  <a:tcPr>
                    <a:solidFill>
                      <a:schemeClr val="tx2">
                        <a:lumMod val="20000"/>
                        <a:lumOff val="80000"/>
                      </a:schemeClr>
                    </a:solidFill>
                  </a:tcPr>
                </a:tc>
                <a:extLst>
                  <a:ext uri="{0D108BD9-81ED-4DB2-BD59-A6C34878D82A}">
                    <a16:rowId xmlns:a16="http://schemas.microsoft.com/office/drawing/2014/main" val="3720335034"/>
                  </a:ext>
                </a:extLst>
              </a:tr>
              <a:tr h="890023">
                <a:tc>
                  <a:txBody>
                    <a:bodyPr/>
                    <a:lstStyle/>
                    <a:p>
                      <a:r>
                        <a:rPr lang="en-AU" sz="2800" dirty="0"/>
                        <a:t>Dependent variable</a:t>
                      </a:r>
                    </a:p>
                  </a:txBody>
                  <a:tcPr>
                    <a:solidFill>
                      <a:schemeClr val="tx2">
                        <a:lumMod val="40000"/>
                        <a:lumOff val="60000"/>
                      </a:schemeClr>
                    </a:solidFill>
                  </a:tcPr>
                </a:tc>
                <a:tc>
                  <a:txBody>
                    <a:bodyPr/>
                    <a:lstStyle/>
                    <a:p>
                      <a:r>
                        <a:rPr lang="en-AU" sz="2800" dirty="0"/>
                        <a:t>What is measured and changes because of the independent variable</a:t>
                      </a:r>
                    </a:p>
                  </a:txBody>
                  <a:tcPr>
                    <a:solidFill>
                      <a:schemeClr val="tx2">
                        <a:lumMod val="40000"/>
                        <a:lumOff val="60000"/>
                      </a:schemeClr>
                    </a:solidFill>
                  </a:tcPr>
                </a:tc>
                <a:extLst>
                  <a:ext uri="{0D108BD9-81ED-4DB2-BD59-A6C34878D82A}">
                    <a16:rowId xmlns:a16="http://schemas.microsoft.com/office/drawing/2014/main" val="3165831837"/>
                  </a:ext>
                </a:extLst>
              </a:tr>
              <a:tr h="890023">
                <a:tc>
                  <a:txBody>
                    <a:bodyPr/>
                    <a:lstStyle/>
                    <a:p>
                      <a:r>
                        <a:rPr lang="en-AU" sz="2800" dirty="0"/>
                        <a:t>Controlled variable</a:t>
                      </a:r>
                    </a:p>
                  </a:txBody>
                  <a:tcPr>
                    <a:solidFill>
                      <a:schemeClr val="tx2">
                        <a:lumMod val="20000"/>
                        <a:lumOff val="80000"/>
                      </a:schemeClr>
                    </a:solidFill>
                  </a:tcPr>
                </a:tc>
                <a:tc>
                  <a:txBody>
                    <a:bodyPr/>
                    <a:lstStyle/>
                    <a:p>
                      <a:r>
                        <a:rPr lang="en-AU" sz="2800" dirty="0"/>
                        <a:t>All variables that are kept the same</a:t>
                      </a:r>
                    </a:p>
                  </a:txBody>
                  <a:tcPr>
                    <a:solidFill>
                      <a:schemeClr val="tx2">
                        <a:lumMod val="20000"/>
                        <a:lumOff val="80000"/>
                      </a:schemeClr>
                    </a:solidFill>
                  </a:tcPr>
                </a:tc>
                <a:extLst>
                  <a:ext uri="{0D108BD9-81ED-4DB2-BD59-A6C34878D82A}">
                    <a16:rowId xmlns:a16="http://schemas.microsoft.com/office/drawing/2014/main" val="3622965589"/>
                  </a:ext>
                </a:extLst>
              </a:tr>
              <a:tr h="890023">
                <a:tc>
                  <a:txBody>
                    <a:bodyPr/>
                    <a:lstStyle/>
                    <a:p>
                      <a:r>
                        <a:rPr lang="en-AU" sz="2800" dirty="0"/>
                        <a:t>Hypothesis</a:t>
                      </a:r>
                    </a:p>
                  </a:txBody>
                  <a:tcPr>
                    <a:solidFill>
                      <a:schemeClr val="tx2">
                        <a:lumMod val="40000"/>
                        <a:lumOff val="60000"/>
                      </a:schemeClr>
                    </a:solidFill>
                  </a:tcPr>
                </a:tc>
                <a:tc>
                  <a:txBody>
                    <a:bodyPr/>
                    <a:lstStyle/>
                    <a:p>
                      <a:r>
                        <a:rPr lang="en-AU" sz="2800" dirty="0"/>
                        <a:t>What we expect to happen to the dependent variable when the independent variable is changed</a:t>
                      </a:r>
                    </a:p>
                  </a:txBody>
                  <a:tcPr>
                    <a:solidFill>
                      <a:schemeClr val="tx2">
                        <a:lumMod val="40000"/>
                        <a:lumOff val="60000"/>
                      </a:schemeClr>
                    </a:solidFill>
                  </a:tcPr>
                </a:tc>
                <a:extLst>
                  <a:ext uri="{0D108BD9-81ED-4DB2-BD59-A6C34878D82A}">
                    <a16:rowId xmlns:a16="http://schemas.microsoft.com/office/drawing/2014/main" val="377523395"/>
                  </a:ext>
                </a:extLst>
              </a:tr>
            </a:tbl>
          </a:graphicData>
        </a:graphic>
      </p:graphicFrame>
    </p:spTree>
    <p:extLst>
      <p:ext uri="{BB962C8B-B14F-4D97-AF65-F5344CB8AC3E}">
        <p14:creationId xmlns:p14="http://schemas.microsoft.com/office/powerpoint/2010/main" val="78674630"/>
      </p:ext>
    </p:extLst>
  </p:cSld>
  <p:clrMapOvr>
    <a:masterClrMapping/>
  </p:clrMapOvr>
</p:sld>
</file>

<file path=ppt/theme/theme1.xml><?xml version="1.0" encoding="utf-8"?>
<a:theme xmlns:a="http://schemas.openxmlformats.org/drawingml/2006/main" name="Daily Review">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Explicit Instruction_Dar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rtlCol="0" anchor="t" anchorCtr="0">
        <a:normAutofit fontScale="92500"/>
      </a:bodyPr>
      <a:lstStyle>
        <a:defPPr algn="l">
          <a:defRPr sz="5400" b="1" dirty="0" smtClean="0">
            <a:latin typeface="Century Gothic" panose="020B0502020202020204" pitchFamily="34" charset="0"/>
            <a:cs typeface="Futura Medium" panose="020B0602020204020303" pitchFamily="34" charset="-79"/>
          </a:defRPr>
        </a:defPPr>
      </a:lstStyle>
    </a:txDef>
  </a:objectDefaults>
  <a:extraClrSchemeLst/>
  <a:extLst>
    <a:ext uri="{05A4C25C-085E-4340-85A3-A5531E510DB2}">
      <thm15:themeFamily xmlns:thm15="http://schemas.microsoft.com/office/thememl/2012/main" name="Theme2" id="{15861BA0-56D5-1E4E-B56A-268D38A279BF}" vid="{9D14DC9A-E19D-5949-B871-56F3C64BEB6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SharedWithUsers xmlns="d5c732d2-f217-444a-91d8-37c5714ca695">
      <UserInfo>
        <DisplayName/>
        <AccountId xsi:nil="true"/>
        <AccountType/>
      </UserInfo>
    </SharedWithUsers>
  </documentManagement>
</p:properties>
</file>

<file path=customXml/itemProps1.xml><?xml version="1.0" encoding="utf-8"?>
<ds:datastoreItem xmlns:ds="http://schemas.openxmlformats.org/officeDocument/2006/customXml" ds:itemID="{77F09D33-A1B5-4438-8F96-65DD71762491}">
  <ds:schemaRefs>
    <ds:schemaRef ds:uri="http://schemas.microsoft.com/sharepoint/v3/contenttype/forms"/>
  </ds:schemaRefs>
</ds:datastoreItem>
</file>

<file path=customXml/itemProps2.xml><?xml version="1.0" encoding="utf-8"?>
<ds:datastoreItem xmlns:ds="http://schemas.openxmlformats.org/officeDocument/2006/customXml" ds:itemID="{300D630A-BE59-4112-84A4-2446CEA1C78B}"/>
</file>

<file path=customXml/itemProps3.xml><?xml version="1.0" encoding="utf-8"?>
<ds:datastoreItem xmlns:ds="http://schemas.openxmlformats.org/officeDocument/2006/customXml" ds:itemID="{AD5BC30B-A8FB-4389-B40F-C069B6D2FAB9}">
  <ds:schemaRefs>
    <ds:schemaRef ds:uri="http://www.w3.org/XML/1998/namespace"/>
    <ds:schemaRef ds:uri="d5c732d2-f217-444a-91d8-37c5714ca695"/>
    <ds:schemaRef ds:uri="http://purl.org/dc/terms/"/>
    <ds:schemaRef ds:uri="8f659357-f805-491c-ad0b-5621b2de6466"/>
    <ds:schemaRef ds:uri="http://schemas.microsoft.com/office/2006/metadata/properties"/>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{33057687-8793-EB47-A5E0-08E93C53D0F2}tf10001071</Template>
  <TotalTime>4234</TotalTime>
  <Words>1169</Words>
  <Application>Microsoft Office PowerPoint</Application>
  <PresentationFormat>Widescreen</PresentationFormat>
  <Paragraphs>157</Paragraphs>
  <Slides>21</Slides>
  <Notes>3</Notes>
  <HiddenSlides>0</HiddenSlides>
  <MMClips>2</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21</vt:i4>
      </vt:variant>
    </vt:vector>
  </HeadingPairs>
  <TitlesOfParts>
    <vt:vector size="28" baseType="lpstr">
      <vt:lpstr>Arial</vt:lpstr>
      <vt:lpstr>Calibri</vt:lpstr>
      <vt:lpstr>Century Gothic</vt:lpstr>
      <vt:lpstr>Futura Medium</vt:lpstr>
      <vt:lpstr>Twinkl</vt:lpstr>
      <vt:lpstr>Daily Review</vt:lpstr>
      <vt:lpstr>1_Explicit Instruction_Dark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Michael Beards</cp:lastModifiedBy>
  <cp:revision>407</cp:revision>
  <cp:lastPrinted>2018-05-27T06:54:10Z</cp:lastPrinted>
  <dcterms:created xsi:type="dcterms:W3CDTF">2018-03-29T05:56:09Z</dcterms:created>
  <dcterms:modified xsi:type="dcterms:W3CDTF">2023-04-30T11:32:15Z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Order">
    <vt:lpwstr>2238500.00000000</vt:lpwstr>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_ExtendedDescription">
    <vt:lpwstr/>
  </property>
  <property fmtid="{D5CDD505-2E9C-101B-9397-08002B2CF9AE}" pid="8" name="TriggerFlowInfo">
    <vt:lpwstr/>
  </property>
  <property fmtid="{D5CDD505-2E9C-101B-9397-08002B2CF9AE}" pid="9" name="MediaServiceImageTags">
    <vt:lpwstr/>
  </property>
</Properties>
</file>